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85" r:id="rId3"/>
    <p:sldId id="257" r:id="rId4"/>
    <p:sldId id="258" r:id="rId5"/>
    <p:sldId id="259" r:id="rId6"/>
    <p:sldId id="260" r:id="rId7"/>
    <p:sldId id="261" r:id="rId8"/>
    <p:sldId id="262" r:id="rId9"/>
    <p:sldId id="287" r:id="rId10"/>
    <p:sldId id="263" r:id="rId11"/>
    <p:sldId id="264" r:id="rId12"/>
    <p:sldId id="288" r:id="rId13"/>
    <p:sldId id="265" r:id="rId14"/>
    <p:sldId id="266" r:id="rId15"/>
    <p:sldId id="267" r:id="rId16"/>
    <p:sldId id="298" r:id="rId17"/>
    <p:sldId id="299" r:id="rId18"/>
    <p:sldId id="268" r:id="rId19"/>
    <p:sldId id="269" r:id="rId20"/>
    <p:sldId id="271" r:id="rId21"/>
    <p:sldId id="289" r:id="rId22"/>
    <p:sldId id="272" r:id="rId23"/>
    <p:sldId id="280" r:id="rId24"/>
    <p:sldId id="286" r:id="rId25"/>
    <p:sldId id="290" r:id="rId26"/>
    <p:sldId id="294" r:id="rId27"/>
    <p:sldId id="282" r:id="rId28"/>
    <p:sldId id="297" r:id="rId29"/>
    <p:sldId id="283" r:id="rId30"/>
    <p:sldId id="292" r:id="rId31"/>
    <p:sldId id="293" r:id="rId32"/>
    <p:sldId id="274" r:id="rId33"/>
    <p:sldId id="27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007"/>
    <p:restoredTop sz="47462"/>
  </p:normalViewPr>
  <p:slideViewPr>
    <p:cSldViewPr snapToGrid="0" snapToObjects="1">
      <p:cViewPr varScale="1">
        <p:scale>
          <a:sx n="48" d="100"/>
          <a:sy n="48" d="100"/>
        </p:scale>
        <p:origin x="1000"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16.xml.rels><?xml version="1.0" encoding="UTF-8" standalone="yes"?>
<Relationships xmlns="http://schemas.openxmlformats.org/package/2006/relationships"><Relationship Id="rId1" Type="http://schemas.openxmlformats.org/officeDocument/2006/relationships/image" Target="../media/image34.jpg"/></Relationships>
</file>

<file path=ppt/diagrams/_rels/data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ata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ata22.xml.rels><?xml version="1.0" encoding="UTF-8" standalone="yes"?>
<Relationships xmlns="http://schemas.openxmlformats.org/package/2006/relationships"><Relationship Id="rId8" Type="http://schemas.openxmlformats.org/officeDocument/2006/relationships/hyperlink" Target="https://www.crypto-economy.net/en/lazarus-has-stolen-500-million-in-crypto/" TargetMode="External"/><Relationship Id="rId3" Type="http://schemas.openxmlformats.org/officeDocument/2006/relationships/hyperlink" Target="https://unit42.paloaltonetworks.com/malware-used-by-rocke-group-evolves-to-evade-detection-by-cloud-security-products/" TargetMode="External"/><Relationship Id="rId7" Type="http://schemas.openxmlformats.org/officeDocument/2006/relationships/hyperlink" Target="https://www.bleepingcomputer.com/news/security/lazarus-group-deploys-its-first-mac-malware-in-cryptocurrency-exchange-hack/" TargetMode="External"/><Relationship Id="rId2" Type="http://schemas.openxmlformats.org/officeDocument/2006/relationships/hyperlink" Target="https://blog.malwarebytes.com/threat-analysis/2019/01/vidar-gandcrab-stealer-and-ransomware-combo-observed-in-the-wild/" TargetMode="External"/><Relationship Id="rId1" Type="http://schemas.openxmlformats.org/officeDocument/2006/relationships/hyperlink" Target="https://fumik0.com/2018/12/24/lets-dig-into-vidar-an-arkei-copycat-forked-stealer-in-depth-analysis/" TargetMode="External"/><Relationship Id="rId6" Type="http://schemas.openxmlformats.org/officeDocument/2006/relationships/hyperlink" Target="https://www.imperva.com/blog/new-research-crypto-mining-drives-almost-90-remote-code-execution-attacks/" TargetMode="External"/><Relationship Id="rId5" Type="http://schemas.openxmlformats.org/officeDocument/2006/relationships/hyperlink" Target="https://www.zdnet.com/article/cryptocurrency-mining-malware-is-number-one-malware-menace-again/" TargetMode="External"/><Relationship Id="rId4" Type="http://schemas.openxmlformats.org/officeDocument/2006/relationships/hyperlink" Target="https://unit42.paloaltonetworks.com/mac-malware-steals-cryptocurrency-exchanges-cookies/" TargetMode="External"/><Relationship Id="rId9" Type="http://schemas.openxmlformats.org/officeDocument/2006/relationships/hyperlink" Target="https://unit42.paloaltonetworks.com/unit42-gorgon-group-slithering-nation-state-cybercrime/"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crypto-economy.net/en/lazarus-has-stolen-500-million-in-crypto/" TargetMode="External"/><Relationship Id="rId3" Type="http://schemas.openxmlformats.org/officeDocument/2006/relationships/hyperlink" Target="https://unit42.paloaltonetworks.com/malware-used-by-rocke-group-evolves-to-evade-detection-by-cloud-security-products/" TargetMode="External"/><Relationship Id="rId7" Type="http://schemas.openxmlformats.org/officeDocument/2006/relationships/hyperlink" Target="https://www.bleepingcomputer.com/news/security/lazarus-group-deploys-its-first-mac-malware-in-cryptocurrency-exchange-hack/" TargetMode="External"/><Relationship Id="rId2" Type="http://schemas.openxmlformats.org/officeDocument/2006/relationships/hyperlink" Target="https://blog.malwarebytes.com/threat-analysis/2019/01/vidar-gandcrab-stealer-and-ransomware-combo-observed-in-the-wild/" TargetMode="External"/><Relationship Id="rId1" Type="http://schemas.openxmlformats.org/officeDocument/2006/relationships/hyperlink" Target="https://fumik0.com/2018/12/24/lets-dig-into-vidar-an-arkei-copycat-forked-stealer-in-depth-analysis/" TargetMode="External"/><Relationship Id="rId6" Type="http://schemas.openxmlformats.org/officeDocument/2006/relationships/hyperlink" Target="https://www.imperva.com/blog/new-research-crypto-mining-drives-almost-90-remote-code-execution-attacks/" TargetMode="External"/><Relationship Id="rId5" Type="http://schemas.openxmlformats.org/officeDocument/2006/relationships/hyperlink" Target="https://www.zdnet.com/article/cryptocurrency-mining-malware-is-number-one-malware-menace-again/" TargetMode="External"/><Relationship Id="rId4" Type="http://schemas.openxmlformats.org/officeDocument/2006/relationships/hyperlink" Target="https://unit42.paloaltonetworks.com/mac-malware-steals-cryptocurrency-exchanges-cookies/" TargetMode="External"/><Relationship Id="rId9" Type="http://schemas.openxmlformats.org/officeDocument/2006/relationships/hyperlink" Target="https://unit42.paloaltonetworks.com/unit42-gorgon-group-slithering-nation-state-cybercrime/"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DB79F8-C7F1-4EE0-9244-AD8F25A2B45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6825CE3-C797-46DE-BE44-EA0742B29F15}">
      <dgm:prSet/>
      <dgm:spPr/>
      <dgm:t>
        <a:bodyPr/>
        <a:lstStyle/>
        <a:p>
          <a:r>
            <a:rPr lang="en-US" dirty="0"/>
            <a:t>Passionate</a:t>
          </a:r>
        </a:p>
      </dgm:t>
    </dgm:pt>
    <dgm:pt modelId="{876F152D-877B-4113-B280-44ABBB143ECC}" type="parTrans" cxnId="{A5B9AE84-076C-49DF-8207-CE3045124D6F}">
      <dgm:prSet/>
      <dgm:spPr/>
      <dgm:t>
        <a:bodyPr/>
        <a:lstStyle/>
        <a:p>
          <a:endParaRPr lang="en-US"/>
        </a:p>
      </dgm:t>
    </dgm:pt>
    <dgm:pt modelId="{D979148A-13FB-49CD-A31C-31BC573FA2CB}" type="sibTrans" cxnId="{A5B9AE84-076C-49DF-8207-CE3045124D6F}">
      <dgm:prSet/>
      <dgm:spPr/>
      <dgm:t>
        <a:bodyPr/>
        <a:lstStyle/>
        <a:p>
          <a:endParaRPr lang="en-US"/>
        </a:p>
      </dgm:t>
    </dgm:pt>
    <dgm:pt modelId="{6018415A-830C-4996-9321-F604585365E2}">
      <dgm:prSet/>
      <dgm:spPr/>
      <dgm:t>
        <a:bodyPr/>
        <a:lstStyle/>
        <a:p>
          <a:r>
            <a:rPr lang="en-US" dirty="0"/>
            <a:t>Involved</a:t>
          </a:r>
        </a:p>
      </dgm:t>
    </dgm:pt>
    <dgm:pt modelId="{44AF979F-F042-4423-BE78-924EFCE9DC37}" type="parTrans" cxnId="{7A9D3861-E300-419F-98B5-CAE51C5E7D83}">
      <dgm:prSet/>
      <dgm:spPr/>
      <dgm:t>
        <a:bodyPr/>
        <a:lstStyle/>
        <a:p>
          <a:endParaRPr lang="en-US"/>
        </a:p>
      </dgm:t>
    </dgm:pt>
    <dgm:pt modelId="{9960D8A4-E688-4DBC-908B-74A0471F64C7}" type="sibTrans" cxnId="{7A9D3861-E300-419F-98B5-CAE51C5E7D83}">
      <dgm:prSet/>
      <dgm:spPr/>
      <dgm:t>
        <a:bodyPr/>
        <a:lstStyle/>
        <a:p>
          <a:endParaRPr lang="en-US"/>
        </a:p>
      </dgm:t>
    </dgm:pt>
    <dgm:pt modelId="{CE2F3B76-C9EB-4459-8FF3-85B71C304FE4}">
      <dgm:prSet/>
      <dgm:spPr/>
      <dgm:t>
        <a:bodyPr/>
        <a:lstStyle/>
        <a:p>
          <a:r>
            <a:rPr lang="en-US" dirty="0"/>
            <a:t>Community Builder</a:t>
          </a:r>
        </a:p>
      </dgm:t>
    </dgm:pt>
    <dgm:pt modelId="{06C87F69-76DB-4BFC-88F5-A7C0E12C9319}" type="parTrans" cxnId="{8204FD2B-793A-4F73-A6E8-728F38DF6C54}">
      <dgm:prSet/>
      <dgm:spPr/>
      <dgm:t>
        <a:bodyPr/>
        <a:lstStyle/>
        <a:p>
          <a:endParaRPr lang="en-US"/>
        </a:p>
      </dgm:t>
    </dgm:pt>
    <dgm:pt modelId="{E3863F56-CE40-4430-B776-CC961377943F}" type="sibTrans" cxnId="{8204FD2B-793A-4F73-A6E8-728F38DF6C54}">
      <dgm:prSet/>
      <dgm:spPr/>
      <dgm:t>
        <a:bodyPr/>
        <a:lstStyle/>
        <a:p>
          <a:endParaRPr lang="en-US"/>
        </a:p>
      </dgm:t>
    </dgm:pt>
    <dgm:pt modelId="{E3B9694D-B55F-49F7-AE5B-276BE70E4417}">
      <dgm:prSet/>
      <dgm:spPr/>
      <dgm:t>
        <a:bodyPr/>
        <a:lstStyle/>
        <a:p>
          <a:r>
            <a:rPr lang="en-US" dirty="0"/>
            <a:t>Threat Researcher</a:t>
          </a:r>
        </a:p>
      </dgm:t>
    </dgm:pt>
    <dgm:pt modelId="{05211419-567A-43A7-A375-48A02642445C}" type="parTrans" cxnId="{EC1E0B4B-4C6C-49C5-BFFE-D827A13866D5}">
      <dgm:prSet/>
      <dgm:spPr/>
      <dgm:t>
        <a:bodyPr/>
        <a:lstStyle/>
        <a:p>
          <a:endParaRPr lang="en-US"/>
        </a:p>
      </dgm:t>
    </dgm:pt>
    <dgm:pt modelId="{10F07CAC-1244-4411-810F-831F9E83B9AC}" type="sibTrans" cxnId="{EC1E0B4B-4C6C-49C5-BFFE-D827A13866D5}">
      <dgm:prSet/>
      <dgm:spPr/>
      <dgm:t>
        <a:bodyPr/>
        <a:lstStyle/>
        <a:p>
          <a:endParaRPr lang="en-US"/>
        </a:p>
      </dgm:t>
    </dgm:pt>
    <dgm:pt modelId="{DC6AFD8F-D3D6-4A4A-80DD-08FEEF4BAA1A}" type="pres">
      <dgm:prSet presAssocID="{1FDB79F8-C7F1-4EE0-9244-AD8F25A2B453}" presName="linear" presStyleCnt="0">
        <dgm:presLayoutVars>
          <dgm:animLvl val="lvl"/>
          <dgm:resizeHandles val="exact"/>
        </dgm:presLayoutVars>
      </dgm:prSet>
      <dgm:spPr/>
    </dgm:pt>
    <dgm:pt modelId="{549D2EB7-33BB-684A-BF4F-C1AB887B8690}" type="pres">
      <dgm:prSet presAssocID="{C6825CE3-C797-46DE-BE44-EA0742B29F15}" presName="parentText" presStyleLbl="node1" presStyleIdx="0" presStyleCnt="4" custLinFactNeighborY="75867">
        <dgm:presLayoutVars>
          <dgm:chMax val="0"/>
          <dgm:bulletEnabled val="1"/>
        </dgm:presLayoutVars>
      </dgm:prSet>
      <dgm:spPr/>
    </dgm:pt>
    <dgm:pt modelId="{31F7E73B-6523-104B-8FD2-8CF81C2D73D9}" type="pres">
      <dgm:prSet presAssocID="{D979148A-13FB-49CD-A31C-31BC573FA2CB}" presName="spacer" presStyleCnt="0"/>
      <dgm:spPr/>
    </dgm:pt>
    <dgm:pt modelId="{4E910D87-3F28-9F47-981A-021BDB690728}" type="pres">
      <dgm:prSet presAssocID="{6018415A-830C-4996-9321-F604585365E2}" presName="parentText" presStyleLbl="node1" presStyleIdx="1" presStyleCnt="4">
        <dgm:presLayoutVars>
          <dgm:chMax val="0"/>
          <dgm:bulletEnabled val="1"/>
        </dgm:presLayoutVars>
      </dgm:prSet>
      <dgm:spPr/>
    </dgm:pt>
    <dgm:pt modelId="{1E5BC026-5308-3645-831B-31F537DDDF6D}" type="pres">
      <dgm:prSet presAssocID="{9960D8A4-E688-4DBC-908B-74A0471F64C7}" presName="spacer" presStyleCnt="0"/>
      <dgm:spPr/>
    </dgm:pt>
    <dgm:pt modelId="{E0DD36A3-1CA5-B04F-9B8E-C5597B41ACF3}" type="pres">
      <dgm:prSet presAssocID="{CE2F3B76-C9EB-4459-8FF3-85B71C304FE4}" presName="parentText" presStyleLbl="node1" presStyleIdx="2" presStyleCnt="4">
        <dgm:presLayoutVars>
          <dgm:chMax val="0"/>
          <dgm:bulletEnabled val="1"/>
        </dgm:presLayoutVars>
      </dgm:prSet>
      <dgm:spPr/>
    </dgm:pt>
    <dgm:pt modelId="{0C2CE1ED-1B8D-5543-A8E1-6C9E65197E96}" type="pres">
      <dgm:prSet presAssocID="{E3863F56-CE40-4430-B776-CC961377943F}" presName="spacer" presStyleCnt="0"/>
      <dgm:spPr/>
    </dgm:pt>
    <dgm:pt modelId="{9B79DCDB-1B10-1D46-B501-3185D8EDE202}" type="pres">
      <dgm:prSet presAssocID="{E3B9694D-B55F-49F7-AE5B-276BE70E4417}" presName="parentText" presStyleLbl="node1" presStyleIdx="3" presStyleCnt="4">
        <dgm:presLayoutVars>
          <dgm:chMax val="0"/>
          <dgm:bulletEnabled val="1"/>
        </dgm:presLayoutVars>
      </dgm:prSet>
      <dgm:spPr/>
    </dgm:pt>
  </dgm:ptLst>
  <dgm:cxnLst>
    <dgm:cxn modelId="{8204FD2B-793A-4F73-A6E8-728F38DF6C54}" srcId="{1FDB79F8-C7F1-4EE0-9244-AD8F25A2B453}" destId="{CE2F3B76-C9EB-4459-8FF3-85B71C304FE4}" srcOrd="2" destOrd="0" parTransId="{06C87F69-76DB-4BFC-88F5-A7C0E12C9319}" sibTransId="{E3863F56-CE40-4430-B776-CC961377943F}"/>
    <dgm:cxn modelId="{EC1E0B4B-4C6C-49C5-BFFE-D827A13866D5}" srcId="{1FDB79F8-C7F1-4EE0-9244-AD8F25A2B453}" destId="{E3B9694D-B55F-49F7-AE5B-276BE70E4417}" srcOrd="3" destOrd="0" parTransId="{05211419-567A-43A7-A375-48A02642445C}" sibTransId="{10F07CAC-1244-4411-810F-831F9E83B9AC}"/>
    <dgm:cxn modelId="{BDBFDC59-AA16-444F-B352-CD8FA873F2C0}" type="presOf" srcId="{6018415A-830C-4996-9321-F604585365E2}" destId="{4E910D87-3F28-9F47-981A-021BDB690728}" srcOrd="0" destOrd="0" presId="urn:microsoft.com/office/officeart/2005/8/layout/vList2"/>
    <dgm:cxn modelId="{7A9D3861-E300-419F-98B5-CAE51C5E7D83}" srcId="{1FDB79F8-C7F1-4EE0-9244-AD8F25A2B453}" destId="{6018415A-830C-4996-9321-F604585365E2}" srcOrd="1" destOrd="0" parTransId="{44AF979F-F042-4423-BE78-924EFCE9DC37}" sibTransId="{9960D8A4-E688-4DBC-908B-74A0471F64C7}"/>
    <dgm:cxn modelId="{75733371-D516-D944-BCD9-295D81A0DEE4}" type="presOf" srcId="{CE2F3B76-C9EB-4459-8FF3-85B71C304FE4}" destId="{E0DD36A3-1CA5-B04F-9B8E-C5597B41ACF3}" srcOrd="0" destOrd="0" presId="urn:microsoft.com/office/officeart/2005/8/layout/vList2"/>
    <dgm:cxn modelId="{A5B9AE84-076C-49DF-8207-CE3045124D6F}" srcId="{1FDB79F8-C7F1-4EE0-9244-AD8F25A2B453}" destId="{C6825CE3-C797-46DE-BE44-EA0742B29F15}" srcOrd="0" destOrd="0" parTransId="{876F152D-877B-4113-B280-44ABBB143ECC}" sibTransId="{D979148A-13FB-49CD-A31C-31BC573FA2CB}"/>
    <dgm:cxn modelId="{3E9666BC-D82A-4142-B544-12494B9E4598}" type="presOf" srcId="{C6825CE3-C797-46DE-BE44-EA0742B29F15}" destId="{549D2EB7-33BB-684A-BF4F-C1AB887B8690}" srcOrd="0" destOrd="0" presId="urn:microsoft.com/office/officeart/2005/8/layout/vList2"/>
    <dgm:cxn modelId="{1D4E4ED3-8C28-0A4F-9BC6-D427B051A895}" type="presOf" srcId="{E3B9694D-B55F-49F7-AE5B-276BE70E4417}" destId="{9B79DCDB-1B10-1D46-B501-3185D8EDE202}" srcOrd="0" destOrd="0" presId="urn:microsoft.com/office/officeart/2005/8/layout/vList2"/>
    <dgm:cxn modelId="{CC4710EC-E10B-8F40-AA7C-912E2532CD46}" type="presOf" srcId="{1FDB79F8-C7F1-4EE0-9244-AD8F25A2B453}" destId="{DC6AFD8F-D3D6-4A4A-80DD-08FEEF4BAA1A}" srcOrd="0" destOrd="0" presId="urn:microsoft.com/office/officeart/2005/8/layout/vList2"/>
    <dgm:cxn modelId="{035E9422-7EDC-EA41-8B3D-089FD76F8733}" type="presParOf" srcId="{DC6AFD8F-D3D6-4A4A-80DD-08FEEF4BAA1A}" destId="{549D2EB7-33BB-684A-BF4F-C1AB887B8690}" srcOrd="0" destOrd="0" presId="urn:microsoft.com/office/officeart/2005/8/layout/vList2"/>
    <dgm:cxn modelId="{DCE9D936-E9A8-CA4D-B819-68DE05400AD4}" type="presParOf" srcId="{DC6AFD8F-D3D6-4A4A-80DD-08FEEF4BAA1A}" destId="{31F7E73B-6523-104B-8FD2-8CF81C2D73D9}" srcOrd="1" destOrd="0" presId="urn:microsoft.com/office/officeart/2005/8/layout/vList2"/>
    <dgm:cxn modelId="{ADD31416-2275-D541-9AF7-57EEA7AC3ADA}" type="presParOf" srcId="{DC6AFD8F-D3D6-4A4A-80DD-08FEEF4BAA1A}" destId="{4E910D87-3F28-9F47-981A-021BDB690728}" srcOrd="2" destOrd="0" presId="urn:microsoft.com/office/officeart/2005/8/layout/vList2"/>
    <dgm:cxn modelId="{39769D96-99B3-604E-8B85-B93B0003E275}" type="presParOf" srcId="{DC6AFD8F-D3D6-4A4A-80DD-08FEEF4BAA1A}" destId="{1E5BC026-5308-3645-831B-31F537DDDF6D}" srcOrd="3" destOrd="0" presId="urn:microsoft.com/office/officeart/2005/8/layout/vList2"/>
    <dgm:cxn modelId="{3D9452E5-95C5-804A-AC47-D1E94B9DF0DE}" type="presParOf" srcId="{DC6AFD8F-D3D6-4A4A-80DD-08FEEF4BAA1A}" destId="{E0DD36A3-1CA5-B04F-9B8E-C5597B41ACF3}" srcOrd="4" destOrd="0" presId="urn:microsoft.com/office/officeart/2005/8/layout/vList2"/>
    <dgm:cxn modelId="{098E5760-6B83-9B43-8D41-110BE60BD454}" type="presParOf" srcId="{DC6AFD8F-D3D6-4A4A-80DD-08FEEF4BAA1A}" destId="{0C2CE1ED-1B8D-5543-A8E1-6C9E65197E96}" srcOrd="5" destOrd="0" presId="urn:microsoft.com/office/officeart/2005/8/layout/vList2"/>
    <dgm:cxn modelId="{66BCCCE8-7ED8-794D-A7F5-C467D9A1BAFB}" type="presParOf" srcId="{DC6AFD8F-D3D6-4A4A-80DD-08FEEF4BAA1A}" destId="{9B79DCDB-1B10-1D46-B501-3185D8EDE20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4E70E0-C0B0-4F6D-9821-200F43752B8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0A20ED0-08B6-47B7-A5CA-262975785F7A}">
      <dgm:prSet/>
      <dgm:spPr/>
      <dgm:t>
        <a:bodyPr/>
        <a:lstStyle/>
        <a:p>
          <a:pPr>
            <a:lnSpc>
              <a:spcPct val="100000"/>
            </a:lnSpc>
          </a:pPr>
          <a:r>
            <a:rPr lang="en-GB"/>
            <a:t>Co-opting of previous TTPs from other campaigns</a:t>
          </a:r>
          <a:endParaRPr lang="en-US"/>
        </a:p>
      </dgm:t>
    </dgm:pt>
    <dgm:pt modelId="{AF4566E4-3B10-4DB9-BB9A-FEC1DC53FC17}" type="parTrans" cxnId="{E0E67599-D6E6-48D8-9198-F9DABF957136}">
      <dgm:prSet/>
      <dgm:spPr/>
      <dgm:t>
        <a:bodyPr/>
        <a:lstStyle/>
        <a:p>
          <a:endParaRPr lang="en-US"/>
        </a:p>
      </dgm:t>
    </dgm:pt>
    <dgm:pt modelId="{9D0033D5-1AA2-47B6-BBE4-C66E982302A9}" type="sibTrans" cxnId="{E0E67599-D6E6-48D8-9198-F9DABF957136}">
      <dgm:prSet/>
      <dgm:spPr/>
      <dgm:t>
        <a:bodyPr/>
        <a:lstStyle/>
        <a:p>
          <a:endParaRPr lang="en-US"/>
        </a:p>
      </dgm:t>
    </dgm:pt>
    <dgm:pt modelId="{DFF5DB5B-E8CA-47E1-BF47-2C98E4C04128}">
      <dgm:prSet/>
      <dgm:spPr/>
      <dgm:t>
        <a:bodyPr/>
        <a:lstStyle/>
        <a:p>
          <a:pPr>
            <a:lnSpc>
              <a:spcPct val="100000"/>
            </a:lnSpc>
          </a:pPr>
          <a:r>
            <a:rPr lang="en-GB" dirty="0"/>
            <a:t>Modularisation of malware</a:t>
          </a:r>
        </a:p>
      </dgm:t>
    </dgm:pt>
    <dgm:pt modelId="{94A8ADF7-7242-47AC-A15A-6CAD150C3A79}" type="parTrans" cxnId="{56FE57C7-9695-4091-8762-8D3C69FDB1E0}">
      <dgm:prSet/>
      <dgm:spPr/>
      <dgm:t>
        <a:bodyPr/>
        <a:lstStyle/>
        <a:p>
          <a:endParaRPr lang="en-US"/>
        </a:p>
      </dgm:t>
    </dgm:pt>
    <dgm:pt modelId="{020025E4-8B62-4CC5-A2CF-C8B63188A013}" type="sibTrans" cxnId="{56FE57C7-9695-4091-8762-8D3C69FDB1E0}">
      <dgm:prSet/>
      <dgm:spPr/>
      <dgm:t>
        <a:bodyPr/>
        <a:lstStyle/>
        <a:p>
          <a:endParaRPr lang="en-US"/>
        </a:p>
      </dgm:t>
    </dgm:pt>
    <dgm:pt modelId="{03A4766A-CEDA-4A87-8818-4FF95F34AA55}">
      <dgm:prSet/>
      <dgm:spPr/>
      <dgm:t>
        <a:bodyPr/>
        <a:lstStyle/>
        <a:p>
          <a:pPr>
            <a:lnSpc>
              <a:spcPct val="100000"/>
            </a:lnSpc>
          </a:pPr>
          <a:r>
            <a:rPr lang="en-GB"/>
            <a:t>Lower barrier to entry</a:t>
          </a:r>
          <a:endParaRPr lang="en-US"/>
        </a:p>
      </dgm:t>
    </dgm:pt>
    <dgm:pt modelId="{EEC8DE73-510E-4298-9C17-50337873610F}" type="parTrans" cxnId="{3D145CBF-483A-4E29-A666-6A4B290FAE4C}">
      <dgm:prSet/>
      <dgm:spPr/>
      <dgm:t>
        <a:bodyPr/>
        <a:lstStyle/>
        <a:p>
          <a:endParaRPr lang="en-US"/>
        </a:p>
      </dgm:t>
    </dgm:pt>
    <dgm:pt modelId="{391F6045-DB21-4720-9275-4C821685D96E}" type="sibTrans" cxnId="{3D145CBF-483A-4E29-A666-6A4B290FAE4C}">
      <dgm:prSet/>
      <dgm:spPr/>
      <dgm:t>
        <a:bodyPr/>
        <a:lstStyle/>
        <a:p>
          <a:endParaRPr lang="en-US"/>
        </a:p>
      </dgm:t>
    </dgm:pt>
    <dgm:pt modelId="{3F7FAD74-A641-4634-B4CC-E1C77F9901C5}">
      <dgm:prSet/>
      <dgm:spPr/>
      <dgm:t>
        <a:bodyPr/>
        <a:lstStyle/>
        <a:p>
          <a:pPr>
            <a:lnSpc>
              <a:spcPct val="100000"/>
            </a:lnSpc>
          </a:pPr>
          <a:r>
            <a:rPr lang="en-US" dirty="0"/>
            <a:t>Abundance of vulnerable servers</a:t>
          </a:r>
        </a:p>
      </dgm:t>
    </dgm:pt>
    <dgm:pt modelId="{7F0240B7-3451-41D9-B8A5-DF6BE4C4CC7C}" type="parTrans" cxnId="{1318A842-FC8B-4CB5-9DF9-6C67EB5B7F1A}">
      <dgm:prSet/>
      <dgm:spPr/>
      <dgm:t>
        <a:bodyPr/>
        <a:lstStyle/>
        <a:p>
          <a:endParaRPr lang="en-US"/>
        </a:p>
      </dgm:t>
    </dgm:pt>
    <dgm:pt modelId="{BD3D7F64-4A87-4A3C-92EB-D8FD8B578A5B}" type="sibTrans" cxnId="{1318A842-FC8B-4CB5-9DF9-6C67EB5B7F1A}">
      <dgm:prSet/>
      <dgm:spPr/>
      <dgm:t>
        <a:bodyPr/>
        <a:lstStyle/>
        <a:p>
          <a:endParaRPr lang="en-US"/>
        </a:p>
      </dgm:t>
    </dgm:pt>
    <dgm:pt modelId="{AC872986-9F24-9543-9D6D-C8A74A3604C8}" type="pres">
      <dgm:prSet presAssocID="{C54E70E0-C0B0-4F6D-9821-200F43752B87}" presName="linear" presStyleCnt="0">
        <dgm:presLayoutVars>
          <dgm:animLvl val="lvl"/>
          <dgm:resizeHandles val="exact"/>
        </dgm:presLayoutVars>
      </dgm:prSet>
      <dgm:spPr/>
    </dgm:pt>
    <dgm:pt modelId="{AA2074E1-895A-EC4D-B8AA-F61359BE9D3D}" type="pres">
      <dgm:prSet presAssocID="{80A20ED0-08B6-47B7-A5CA-262975785F7A}" presName="parentText" presStyleLbl="node1" presStyleIdx="0" presStyleCnt="4">
        <dgm:presLayoutVars>
          <dgm:chMax val="0"/>
          <dgm:bulletEnabled val="1"/>
        </dgm:presLayoutVars>
      </dgm:prSet>
      <dgm:spPr/>
    </dgm:pt>
    <dgm:pt modelId="{33464C49-1CD4-3F4E-A3E3-1C19497A3593}" type="pres">
      <dgm:prSet presAssocID="{9D0033D5-1AA2-47B6-BBE4-C66E982302A9}" presName="spacer" presStyleCnt="0"/>
      <dgm:spPr/>
    </dgm:pt>
    <dgm:pt modelId="{A823AB36-67D2-3E4D-A0D3-A074B798CF45}" type="pres">
      <dgm:prSet presAssocID="{DFF5DB5B-E8CA-47E1-BF47-2C98E4C04128}" presName="parentText" presStyleLbl="node1" presStyleIdx="1" presStyleCnt="4">
        <dgm:presLayoutVars>
          <dgm:chMax val="0"/>
          <dgm:bulletEnabled val="1"/>
        </dgm:presLayoutVars>
      </dgm:prSet>
      <dgm:spPr/>
    </dgm:pt>
    <dgm:pt modelId="{AFBA0E39-19FF-F441-BCFC-445D3A9AA271}" type="pres">
      <dgm:prSet presAssocID="{020025E4-8B62-4CC5-A2CF-C8B63188A013}" presName="spacer" presStyleCnt="0"/>
      <dgm:spPr/>
    </dgm:pt>
    <dgm:pt modelId="{B0A04673-866D-F14C-A0E0-02EAD9C5DDBB}" type="pres">
      <dgm:prSet presAssocID="{03A4766A-CEDA-4A87-8818-4FF95F34AA55}" presName="parentText" presStyleLbl="node1" presStyleIdx="2" presStyleCnt="4">
        <dgm:presLayoutVars>
          <dgm:chMax val="0"/>
          <dgm:bulletEnabled val="1"/>
        </dgm:presLayoutVars>
      </dgm:prSet>
      <dgm:spPr/>
    </dgm:pt>
    <dgm:pt modelId="{0B43E447-1EFB-D647-8CA3-7FDC7D4C8B89}" type="pres">
      <dgm:prSet presAssocID="{391F6045-DB21-4720-9275-4C821685D96E}" presName="spacer" presStyleCnt="0"/>
      <dgm:spPr/>
    </dgm:pt>
    <dgm:pt modelId="{42AB55DB-93E5-4749-90B2-7F95A854758E}" type="pres">
      <dgm:prSet presAssocID="{3F7FAD74-A641-4634-B4CC-E1C77F9901C5}" presName="parentText" presStyleLbl="node1" presStyleIdx="3" presStyleCnt="4">
        <dgm:presLayoutVars>
          <dgm:chMax val="0"/>
          <dgm:bulletEnabled val="1"/>
        </dgm:presLayoutVars>
      </dgm:prSet>
      <dgm:spPr/>
    </dgm:pt>
  </dgm:ptLst>
  <dgm:cxnLst>
    <dgm:cxn modelId="{22D31C01-7E73-F14A-9572-FC25A9BBD304}" type="presOf" srcId="{03A4766A-CEDA-4A87-8818-4FF95F34AA55}" destId="{B0A04673-866D-F14C-A0E0-02EAD9C5DDBB}" srcOrd="0" destOrd="0" presId="urn:microsoft.com/office/officeart/2005/8/layout/vList2"/>
    <dgm:cxn modelId="{6DE78140-3F03-EF43-8677-8D6B157A7A6D}" type="presOf" srcId="{DFF5DB5B-E8CA-47E1-BF47-2C98E4C04128}" destId="{A823AB36-67D2-3E4D-A0D3-A074B798CF45}" srcOrd="0" destOrd="0" presId="urn:microsoft.com/office/officeart/2005/8/layout/vList2"/>
    <dgm:cxn modelId="{1318A842-FC8B-4CB5-9DF9-6C67EB5B7F1A}" srcId="{C54E70E0-C0B0-4F6D-9821-200F43752B87}" destId="{3F7FAD74-A641-4634-B4CC-E1C77F9901C5}" srcOrd="3" destOrd="0" parTransId="{7F0240B7-3451-41D9-B8A5-DF6BE4C4CC7C}" sibTransId="{BD3D7F64-4A87-4A3C-92EB-D8FD8B578A5B}"/>
    <dgm:cxn modelId="{26296A70-8946-5042-A3A4-352F7266BF72}" type="presOf" srcId="{80A20ED0-08B6-47B7-A5CA-262975785F7A}" destId="{AA2074E1-895A-EC4D-B8AA-F61359BE9D3D}" srcOrd="0" destOrd="0" presId="urn:microsoft.com/office/officeart/2005/8/layout/vList2"/>
    <dgm:cxn modelId="{00B58A98-F05D-884C-9C34-3DC7FCCA2CF0}" type="presOf" srcId="{C54E70E0-C0B0-4F6D-9821-200F43752B87}" destId="{AC872986-9F24-9543-9D6D-C8A74A3604C8}" srcOrd="0" destOrd="0" presId="urn:microsoft.com/office/officeart/2005/8/layout/vList2"/>
    <dgm:cxn modelId="{E0E67599-D6E6-48D8-9198-F9DABF957136}" srcId="{C54E70E0-C0B0-4F6D-9821-200F43752B87}" destId="{80A20ED0-08B6-47B7-A5CA-262975785F7A}" srcOrd="0" destOrd="0" parTransId="{AF4566E4-3B10-4DB9-BB9A-FEC1DC53FC17}" sibTransId="{9D0033D5-1AA2-47B6-BBE4-C66E982302A9}"/>
    <dgm:cxn modelId="{3D145CBF-483A-4E29-A666-6A4B290FAE4C}" srcId="{C54E70E0-C0B0-4F6D-9821-200F43752B87}" destId="{03A4766A-CEDA-4A87-8818-4FF95F34AA55}" srcOrd="2" destOrd="0" parTransId="{EEC8DE73-510E-4298-9C17-50337873610F}" sibTransId="{391F6045-DB21-4720-9275-4C821685D96E}"/>
    <dgm:cxn modelId="{94EB59C4-8926-6C48-887B-7CB62095E498}" type="presOf" srcId="{3F7FAD74-A641-4634-B4CC-E1C77F9901C5}" destId="{42AB55DB-93E5-4749-90B2-7F95A854758E}" srcOrd="0" destOrd="0" presId="urn:microsoft.com/office/officeart/2005/8/layout/vList2"/>
    <dgm:cxn modelId="{56FE57C7-9695-4091-8762-8D3C69FDB1E0}" srcId="{C54E70E0-C0B0-4F6D-9821-200F43752B87}" destId="{DFF5DB5B-E8CA-47E1-BF47-2C98E4C04128}" srcOrd="1" destOrd="0" parTransId="{94A8ADF7-7242-47AC-A15A-6CAD150C3A79}" sibTransId="{020025E4-8B62-4CC5-A2CF-C8B63188A013}"/>
    <dgm:cxn modelId="{94FF375A-E4C5-0A44-B16D-4023335CCD14}" type="presParOf" srcId="{AC872986-9F24-9543-9D6D-C8A74A3604C8}" destId="{AA2074E1-895A-EC4D-B8AA-F61359BE9D3D}" srcOrd="0" destOrd="0" presId="urn:microsoft.com/office/officeart/2005/8/layout/vList2"/>
    <dgm:cxn modelId="{73FEDA2F-034D-834F-A6BE-EF645CD4726C}" type="presParOf" srcId="{AC872986-9F24-9543-9D6D-C8A74A3604C8}" destId="{33464C49-1CD4-3F4E-A3E3-1C19497A3593}" srcOrd="1" destOrd="0" presId="urn:microsoft.com/office/officeart/2005/8/layout/vList2"/>
    <dgm:cxn modelId="{9215AB9D-117D-414A-B970-010A4E97F054}" type="presParOf" srcId="{AC872986-9F24-9543-9D6D-C8A74A3604C8}" destId="{A823AB36-67D2-3E4D-A0D3-A074B798CF45}" srcOrd="2" destOrd="0" presId="urn:microsoft.com/office/officeart/2005/8/layout/vList2"/>
    <dgm:cxn modelId="{50A3FF91-1B1F-1A4D-A11A-CB44602A4B9C}" type="presParOf" srcId="{AC872986-9F24-9543-9D6D-C8A74A3604C8}" destId="{AFBA0E39-19FF-F441-BCFC-445D3A9AA271}" srcOrd="3" destOrd="0" presId="urn:microsoft.com/office/officeart/2005/8/layout/vList2"/>
    <dgm:cxn modelId="{6DF5940A-4661-5142-9D3D-73C4309D3A68}" type="presParOf" srcId="{AC872986-9F24-9543-9D6D-C8A74A3604C8}" destId="{B0A04673-866D-F14C-A0E0-02EAD9C5DDBB}" srcOrd="4" destOrd="0" presId="urn:microsoft.com/office/officeart/2005/8/layout/vList2"/>
    <dgm:cxn modelId="{7A517193-872E-BB40-9430-994D05BC96B3}" type="presParOf" srcId="{AC872986-9F24-9543-9D6D-C8A74A3604C8}" destId="{0B43E447-1EFB-D647-8CA3-7FDC7D4C8B89}" srcOrd="5" destOrd="0" presId="urn:microsoft.com/office/officeart/2005/8/layout/vList2"/>
    <dgm:cxn modelId="{F47D0E45-F44E-A246-9CE0-6D20978E6DEC}" type="presParOf" srcId="{AC872986-9F24-9543-9D6D-C8A74A3604C8}" destId="{42AB55DB-93E5-4749-90B2-7F95A854758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0C6C65-5F53-493F-8466-5BCE64F411F6}"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1B0781A5-B46E-4CD4-8758-9A89777EA66B}">
      <dgm:prSet/>
      <dgm:spPr/>
      <dgm:t>
        <a:bodyPr/>
        <a:lstStyle/>
        <a:p>
          <a:r>
            <a:rPr lang="en-US" dirty="0"/>
            <a:t>Multiple attack vectors</a:t>
          </a:r>
        </a:p>
      </dgm:t>
    </dgm:pt>
    <dgm:pt modelId="{7BAE3D9C-412A-4F39-9B3F-5DC76CE182E2}" type="parTrans" cxnId="{C67B5CB3-68A2-4EBA-9E8F-CB850992F3C9}">
      <dgm:prSet/>
      <dgm:spPr/>
      <dgm:t>
        <a:bodyPr/>
        <a:lstStyle/>
        <a:p>
          <a:endParaRPr lang="en-US"/>
        </a:p>
      </dgm:t>
    </dgm:pt>
    <dgm:pt modelId="{1FDFB03E-C907-4D59-8C97-F85303EF7EA2}" type="sibTrans" cxnId="{C67B5CB3-68A2-4EBA-9E8F-CB850992F3C9}">
      <dgm:prSet/>
      <dgm:spPr/>
      <dgm:t>
        <a:bodyPr/>
        <a:lstStyle/>
        <a:p>
          <a:endParaRPr lang="en-US"/>
        </a:p>
      </dgm:t>
    </dgm:pt>
    <dgm:pt modelId="{00B48FD8-7DC1-40C2-988D-D4B5A0883455}">
      <dgm:prSet/>
      <dgm:spPr/>
      <dgm:t>
        <a:bodyPr/>
        <a:lstStyle/>
        <a:p>
          <a:r>
            <a:rPr lang="en-US"/>
            <a:t>Traditional Exploit Kit delivery</a:t>
          </a:r>
        </a:p>
      </dgm:t>
    </dgm:pt>
    <dgm:pt modelId="{3AC78A18-3654-43CC-A02E-1F8E54260284}" type="parTrans" cxnId="{DB5F3A14-2176-49CB-9F5B-F489263AD10F}">
      <dgm:prSet/>
      <dgm:spPr/>
      <dgm:t>
        <a:bodyPr/>
        <a:lstStyle/>
        <a:p>
          <a:endParaRPr lang="en-US"/>
        </a:p>
      </dgm:t>
    </dgm:pt>
    <dgm:pt modelId="{08E70E97-3991-438D-8674-CCDDD6969663}" type="sibTrans" cxnId="{DB5F3A14-2176-49CB-9F5B-F489263AD10F}">
      <dgm:prSet/>
      <dgm:spPr/>
      <dgm:t>
        <a:bodyPr/>
        <a:lstStyle/>
        <a:p>
          <a:endParaRPr lang="en-US"/>
        </a:p>
      </dgm:t>
    </dgm:pt>
    <dgm:pt modelId="{CCDE4F88-16D5-44BF-8917-5A8D5A101215}">
      <dgm:prSet/>
      <dgm:spPr/>
      <dgm:t>
        <a:bodyPr/>
        <a:lstStyle/>
        <a:p>
          <a:r>
            <a:rPr lang="en-US"/>
            <a:t>Supply-chain attacks</a:t>
          </a:r>
        </a:p>
      </dgm:t>
    </dgm:pt>
    <dgm:pt modelId="{0DD9E90B-95EB-4208-8C81-554BB52009D5}" type="parTrans" cxnId="{A78F45E9-ABB2-481A-8F15-E0E2895AD5E2}">
      <dgm:prSet/>
      <dgm:spPr/>
      <dgm:t>
        <a:bodyPr/>
        <a:lstStyle/>
        <a:p>
          <a:endParaRPr lang="en-US"/>
        </a:p>
      </dgm:t>
    </dgm:pt>
    <dgm:pt modelId="{98312098-2E03-4797-8419-7473AACB77A9}" type="sibTrans" cxnId="{A78F45E9-ABB2-481A-8F15-E0E2895AD5E2}">
      <dgm:prSet/>
      <dgm:spPr/>
      <dgm:t>
        <a:bodyPr/>
        <a:lstStyle/>
        <a:p>
          <a:endParaRPr lang="en-US"/>
        </a:p>
      </dgm:t>
    </dgm:pt>
    <dgm:pt modelId="{C69051A1-45BC-4B7A-93BF-7129C1968D88}">
      <dgm:prSet/>
      <dgm:spPr/>
      <dgm:t>
        <a:bodyPr/>
        <a:lstStyle/>
        <a:p>
          <a:r>
            <a:rPr lang="en-US" dirty="0"/>
            <a:t>Trojanisation of legitimate software</a:t>
          </a:r>
        </a:p>
      </dgm:t>
    </dgm:pt>
    <dgm:pt modelId="{703DA494-B036-4584-BB25-65088B059093}" type="parTrans" cxnId="{917CEA9D-60B3-4E38-B547-66529D3F3BB3}">
      <dgm:prSet/>
      <dgm:spPr/>
      <dgm:t>
        <a:bodyPr/>
        <a:lstStyle/>
        <a:p>
          <a:endParaRPr lang="en-US"/>
        </a:p>
      </dgm:t>
    </dgm:pt>
    <dgm:pt modelId="{715802B0-0349-4CF8-A1E6-D772E18F3FFC}" type="sibTrans" cxnId="{917CEA9D-60B3-4E38-B547-66529D3F3BB3}">
      <dgm:prSet/>
      <dgm:spPr/>
      <dgm:t>
        <a:bodyPr/>
        <a:lstStyle/>
        <a:p>
          <a:endParaRPr lang="en-US"/>
        </a:p>
      </dgm:t>
    </dgm:pt>
    <dgm:pt modelId="{F9CE36B0-6EEA-4084-AE24-278290242CD9}">
      <dgm:prSet custT="1"/>
      <dgm:spPr/>
      <dgm:t>
        <a:bodyPr/>
        <a:lstStyle/>
        <a:p>
          <a:r>
            <a:rPr lang="en-US" sz="2800" dirty="0"/>
            <a:t>Discrete installation of mining software</a:t>
          </a:r>
        </a:p>
      </dgm:t>
    </dgm:pt>
    <dgm:pt modelId="{A3BB4FE0-0F70-46A8-A12C-AAB76186C216}" type="sibTrans" cxnId="{DB31B6CC-C7E9-4AC7-B330-283B103145EA}">
      <dgm:prSet/>
      <dgm:spPr/>
      <dgm:t>
        <a:bodyPr/>
        <a:lstStyle/>
        <a:p>
          <a:endParaRPr lang="en-US"/>
        </a:p>
      </dgm:t>
    </dgm:pt>
    <dgm:pt modelId="{4708E19A-E9F8-43A6-88AF-1351B36A6A3E}" type="parTrans" cxnId="{DB31B6CC-C7E9-4AC7-B330-283B103145EA}">
      <dgm:prSet/>
      <dgm:spPr/>
      <dgm:t>
        <a:bodyPr/>
        <a:lstStyle/>
        <a:p>
          <a:endParaRPr lang="en-US"/>
        </a:p>
      </dgm:t>
    </dgm:pt>
    <dgm:pt modelId="{49B17197-AE73-134E-B8CE-D3DF049562ED}" type="pres">
      <dgm:prSet presAssocID="{8C0C6C65-5F53-493F-8466-5BCE64F411F6}" presName="Name0" presStyleCnt="0">
        <dgm:presLayoutVars>
          <dgm:dir/>
          <dgm:animLvl val="lvl"/>
          <dgm:resizeHandles val="exact"/>
        </dgm:presLayoutVars>
      </dgm:prSet>
      <dgm:spPr/>
    </dgm:pt>
    <dgm:pt modelId="{02A9F21B-DF81-574F-9933-4292ADEA574C}" type="pres">
      <dgm:prSet presAssocID="{F9CE36B0-6EEA-4084-AE24-278290242CD9}" presName="boxAndChildren" presStyleCnt="0"/>
      <dgm:spPr/>
    </dgm:pt>
    <dgm:pt modelId="{A24DC59B-CDF3-5C48-8653-B266ABEA51FB}" type="pres">
      <dgm:prSet presAssocID="{F9CE36B0-6EEA-4084-AE24-278290242CD9}" presName="parentTextBox" presStyleLbl="node1" presStyleIdx="0" presStyleCnt="2"/>
      <dgm:spPr/>
    </dgm:pt>
    <dgm:pt modelId="{4C3315EF-8FAE-7F4B-88E3-5B016682D619}" type="pres">
      <dgm:prSet presAssocID="{F9CE36B0-6EEA-4084-AE24-278290242CD9}" presName="entireBox" presStyleLbl="node1" presStyleIdx="0" presStyleCnt="2" custScaleY="32242" custLinFactNeighborY="54778"/>
      <dgm:spPr/>
    </dgm:pt>
    <dgm:pt modelId="{17505B99-7B84-9F47-9E7B-21BC3EE608AA}" type="pres">
      <dgm:prSet presAssocID="{F9CE36B0-6EEA-4084-AE24-278290242CD9}" presName="descendantBox" presStyleCnt="0"/>
      <dgm:spPr/>
    </dgm:pt>
    <dgm:pt modelId="{6DA6B3C1-C4A4-D04D-969D-A4DE1E0A357C}" type="pres">
      <dgm:prSet presAssocID="{00B48FD8-7DC1-40C2-988D-D4B5A0883455}" presName="childTextBox" presStyleLbl="fgAccFollowNode1" presStyleIdx="0" presStyleCnt="3" custLinFactY="-20398" custLinFactNeighborX="0" custLinFactNeighborY="-100000">
        <dgm:presLayoutVars>
          <dgm:bulletEnabled val="1"/>
        </dgm:presLayoutVars>
      </dgm:prSet>
      <dgm:spPr/>
    </dgm:pt>
    <dgm:pt modelId="{68F5B903-1DD9-9048-B00D-A011A9F6333B}" type="pres">
      <dgm:prSet presAssocID="{CCDE4F88-16D5-44BF-8917-5A8D5A101215}" presName="childTextBox" presStyleLbl="fgAccFollowNode1" presStyleIdx="1" presStyleCnt="3" custLinFactY="-18433" custLinFactNeighborX="0" custLinFactNeighborY="-100000">
        <dgm:presLayoutVars>
          <dgm:bulletEnabled val="1"/>
        </dgm:presLayoutVars>
      </dgm:prSet>
      <dgm:spPr/>
    </dgm:pt>
    <dgm:pt modelId="{CE975481-A86A-CE48-864E-72236069502D}" type="pres">
      <dgm:prSet presAssocID="{C69051A1-45BC-4B7A-93BF-7129C1968D88}" presName="childTextBox" presStyleLbl="fgAccFollowNode1" presStyleIdx="2" presStyleCnt="3" custLinFactY="-17451" custLinFactNeighborX="1022" custLinFactNeighborY="-100000">
        <dgm:presLayoutVars>
          <dgm:bulletEnabled val="1"/>
        </dgm:presLayoutVars>
      </dgm:prSet>
      <dgm:spPr/>
    </dgm:pt>
    <dgm:pt modelId="{1393A34B-3A1D-F74C-9C5C-3A02102E3184}" type="pres">
      <dgm:prSet presAssocID="{1FDFB03E-C907-4D59-8C97-F85303EF7EA2}" presName="sp" presStyleCnt="0"/>
      <dgm:spPr/>
    </dgm:pt>
    <dgm:pt modelId="{4F0E1881-2D9A-C545-9FB5-E932575BE1E8}" type="pres">
      <dgm:prSet presAssocID="{1B0781A5-B46E-4CD4-8758-9A89777EA66B}" presName="arrowAndChildren" presStyleCnt="0"/>
      <dgm:spPr/>
    </dgm:pt>
    <dgm:pt modelId="{10D71176-F691-1E44-BCEC-1C43EC950927}" type="pres">
      <dgm:prSet presAssocID="{1B0781A5-B46E-4CD4-8758-9A89777EA66B}" presName="parentTextArrow" presStyleLbl="node1" presStyleIdx="1" presStyleCnt="2" custScaleY="23860" custLinFactNeighborX="340" custLinFactNeighborY="23222"/>
      <dgm:spPr/>
    </dgm:pt>
  </dgm:ptLst>
  <dgm:cxnLst>
    <dgm:cxn modelId="{DB5F3A14-2176-49CB-9F5B-F489263AD10F}" srcId="{F9CE36B0-6EEA-4084-AE24-278290242CD9}" destId="{00B48FD8-7DC1-40C2-988D-D4B5A0883455}" srcOrd="0" destOrd="0" parTransId="{3AC78A18-3654-43CC-A02E-1F8E54260284}" sibTransId="{08E70E97-3991-438D-8674-CCDDD6969663}"/>
    <dgm:cxn modelId="{2C6DAC22-6D1B-674A-BD98-AE42473ABCB4}" type="presOf" srcId="{00B48FD8-7DC1-40C2-988D-D4B5A0883455}" destId="{6DA6B3C1-C4A4-D04D-969D-A4DE1E0A357C}" srcOrd="0" destOrd="0" presId="urn:microsoft.com/office/officeart/2005/8/layout/process4"/>
    <dgm:cxn modelId="{3769E174-341C-9C4E-9506-59596255C8B8}" type="presOf" srcId="{8C0C6C65-5F53-493F-8466-5BCE64F411F6}" destId="{49B17197-AE73-134E-B8CE-D3DF049562ED}" srcOrd="0" destOrd="0" presId="urn:microsoft.com/office/officeart/2005/8/layout/process4"/>
    <dgm:cxn modelId="{2C0FAD79-3444-1942-B6AC-02C600FE622E}" type="presOf" srcId="{F9CE36B0-6EEA-4084-AE24-278290242CD9}" destId="{4C3315EF-8FAE-7F4B-88E3-5B016682D619}" srcOrd="1" destOrd="0" presId="urn:microsoft.com/office/officeart/2005/8/layout/process4"/>
    <dgm:cxn modelId="{917CEA9D-60B3-4E38-B547-66529D3F3BB3}" srcId="{F9CE36B0-6EEA-4084-AE24-278290242CD9}" destId="{C69051A1-45BC-4B7A-93BF-7129C1968D88}" srcOrd="2" destOrd="0" parTransId="{703DA494-B036-4584-BB25-65088B059093}" sibTransId="{715802B0-0349-4CF8-A1E6-D772E18F3FFC}"/>
    <dgm:cxn modelId="{160820A6-C0DF-4140-B390-E02F0DAFD698}" type="presOf" srcId="{CCDE4F88-16D5-44BF-8917-5A8D5A101215}" destId="{68F5B903-1DD9-9048-B00D-A011A9F6333B}" srcOrd="0" destOrd="0" presId="urn:microsoft.com/office/officeart/2005/8/layout/process4"/>
    <dgm:cxn modelId="{78440AA9-84EB-1348-B172-F802E49AA286}" type="presOf" srcId="{F9CE36B0-6EEA-4084-AE24-278290242CD9}" destId="{A24DC59B-CDF3-5C48-8653-B266ABEA51FB}" srcOrd="0" destOrd="0" presId="urn:microsoft.com/office/officeart/2005/8/layout/process4"/>
    <dgm:cxn modelId="{415D1CB0-F23D-1B4C-A1F2-CE56799423FC}" type="presOf" srcId="{1B0781A5-B46E-4CD4-8758-9A89777EA66B}" destId="{10D71176-F691-1E44-BCEC-1C43EC950927}" srcOrd="0" destOrd="0" presId="urn:microsoft.com/office/officeart/2005/8/layout/process4"/>
    <dgm:cxn modelId="{C67B5CB3-68A2-4EBA-9E8F-CB850992F3C9}" srcId="{8C0C6C65-5F53-493F-8466-5BCE64F411F6}" destId="{1B0781A5-B46E-4CD4-8758-9A89777EA66B}" srcOrd="0" destOrd="0" parTransId="{7BAE3D9C-412A-4F39-9B3F-5DC76CE182E2}" sibTransId="{1FDFB03E-C907-4D59-8C97-F85303EF7EA2}"/>
    <dgm:cxn modelId="{DB31B6CC-C7E9-4AC7-B330-283B103145EA}" srcId="{8C0C6C65-5F53-493F-8466-5BCE64F411F6}" destId="{F9CE36B0-6EEA-4084-AE24-278290242CD9}" srcOrd="1" destOrd="0" parTransId="{4708E19A-E9F8-43A6-88AF-1351B36A6A3E}" sibTransId="{A3BB4FE0-0F70-46A8-A12C-AAB76186C216}"/>
    <dgm:cxn modelId="{A78F45E9-ABB2-481A-8F15-E0E2895AD5E2}" srcId="{F9CE36B0-6EEA-4084-AE24-278290242CD9}" destId="{CCDE4F88-16D5-44BF-8917-5A8D5A101215}" srcOrd="1" destOrd="0" parTransId="{0DD9E90B-95EB-4208-8C81-554BB52009D5}" sibTransId="{98312098-2E03-4797-8419-7473AACB77A9}"/>
    <dgm:cxn modelId="{D93AD7FF-49D9-6C42-B7CD-827DB9FB3D4A}" type="presOf" srcId="{C69051A1-45BC-4B7A-93BF-7129C1968D88}" destId="{CE975481-A86A-CE48-864E-72236069502D}" srcOrd="0" destOrd="0" presId="urn:microsoft.com/office/officeart/2005/8/layout/process4"/>
    <dgm:cxn modelId="{2309703D-99C9-2C49-B2E6-43BF5CCB755D}" type="presParOf" srcId="{49B17197-AE73-134E-B8CE-D3DF049562ED}" destId="{02A9F21B-DF81-574F-9933-4292ADEA574C}" srcOrd="0" destOrd="0" presId="urn:microsoft.com/office/officeart/2005/8/layout/process4"/>
    <dgm:cxn modelId="{D82BF56D-24F8-754C-9EE7-57E0C5DF320D}" type="presParOf" srcId="{02A9F21B-DF81-574F-9933-4292ADEA574C}" destId="{A24DC59B-CDF3-5C48-8653-B266ABEA51FB}" srcOrd="0" destOrd="0" presId="urn:microsoft.com/office/officeart/2005/8/layout/process4"/>
    <dgm:cxn modelId="{0F2AAFB7-FA78-294D-93C6-5AA7BECD248E}" type="presParOf" srcId="{02A9F21B-DF81-574F-9933-4292ADEA574C}" destId="{4C3315EF-8FAE-7F4B-88E3-5B016682D619}" srcOrd="1" destOrd="0" presId="urn:microsoft.com/office/officeart/2005/8/layout/process4"/>
    <dgm:cxn modelId="{70AFF93A-82B5-4C49-820E-94B7CC6CB3B2}" type="presParOf" srcId="{02A9F21B-DF81-574F-9933-4292ADEA574C}" destId="{17505B99-7B84-9F47-9E7B-21BC3EE608AA}" srcOrd="2" destOrd="0" presId="urn:microsoft.com/office/officeart/2005/8/layout/process4"/>
    <dgm:cxn modelId="{05C117FF-974D-E749-A325-68218720A2EE}" type="presParOf" srcId="{17505B99-7B84-9F47-9E7B-21BC3EE608AA}" destId="{6DA6B3C1-C4A4-D04D-969D-A4DE1E0A357C}" srcOrd="0" destOrd="0" presId="urn:microsoft.com/office/officeart/2005/8/layout/process4"/>
    <dgm:cxn modelId="{0D211DB6-14D1-6540-833F-BC3E307CB518}" type="presParOf" srcId="{17505B99-7B84-9F47-9E7B-21BC3EE608AA}" destId="{68F5B903-1DD9-9048-B00D-A011A9F6333B}" srcOrd="1" destOrd="0" presId="urn:microsoft.com/office/officeart/2005/8/layout/process4"/>
    <dgm:cxn modelId="{3B945375-5466-3043-94BC-536430A90740}" type="presParOf" srcId="{17505B99-7B84-9F47-9E7B-21BC3EE608AA}" destId="{CE975481-A86A-CE48-864E-72236069502D}" srcOrd="2" destOrd="0" presId="urn:microsoft.com/office/officeart/2005/8/layout/process4"/>
    <dgm:cxn modelId="{16C0E5B0-B673-5A48-ACBE-C3B16B1D8D6F}" type="presParOf" srcId="{49B17197-AE73-134E-B8CE-D3DF049562ED}" destId="{1393A34B-3A1D-F74C-9C5C-3A02102E3184}" srcOrd="1" destOrd="0" presId="urn:microsoft.com/office/officeart/2005/8/layout/process4"/>
    <dgm:cxn modelId="{61795078-4D11-7B4F-BB2A-6B10DF009B87}" type="presParOf" srcId="{49B17197-AE73-134E-B8CE-D3DF049562ED}" destId="{4F0E1881-2D9A-C545-9FB5-E932575BE1E8}" srcOrd="2" destOrd="0" presId="urn:microsoft.com/office/officeart/2005/8/layout/process4"/>
    <dgm:cxn modelId="{6161DFB1-414A-8748-BB42-CE379FF0F696}" type="presParOf" srcId="{4F0E1881-2D9A-C545-9FB5-E932575BE1E8}" destId="{10D71176-F691-1E44-BCEC-1C43EC95092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333F89-6371-466B-AE01-0F7234313A13}" type="doc">
      <dgm:prSet loTypeId="urn:microsoft.com/office/officeart/2005/8/layout/matrix3" loCatId="matrix" qsTypeId="urn:microsoft.com/office/officeart/2005/8/quickstyle/simple2" qsCatId="simple" csTypeId="urn:microsoft.com/office/officeart/2005/8/colors/colorful1" csCatId="colorful" phldr="1"/>
      <dgm:spPr/>
      <dgm:t>
        <a:bodyPr/>
        <a:lstStyle/>
        <a:p>
          <a:endParaRPr lang="en-US"/>
        </a:p>
      </dgm:t>
    </dgm:pt>
    <dgm:pt modelId="{D02A5619-9B57-4E3C-BF91-BDAA9467A0B2}">
      <dgm:prSet/>
      <dgm:spPr/>
      <dgm:t>
        <a:bodyPr/>
        <a:lstStyle/>
        <a:p>
          <a:r>
            <a:rPr lang="en-US" dirty="0"/>
            <a:t>Traditional endpoints</a:t>
          </a:r>
        </a:p>
      </dgm:t>
    </dgm:pt>
    <dgm:pt modelId="{48B30C2C-55C4-4A90-A73C-5F3953F0A9FB}" type="parTrans" cxnId="{F09F57FE-B301-44DD-AD80-0380870FF54C}">
      <dgm:prSet/>
      <dgm:spPr/>
      <dgm:t>
        <a:bodyPr/>
        <a:lstStyle/>
        <a:p>
          <a:endParaRPr lang="en-US"/>
        </a:p>
      </dgm:t>
    </dgm:pt>
    <dgm:pt modelId="{E1DCF1A9-ED96-4A19-B3BF-3D43778D108E}" type="sibTrans" cxnId="{F09F57FE-B301-44DD-AD80-0380870FF54C}">
      <dgm:prSet/>
      <dgm:spPr/>
      <dgm:t>
        <a:bodyPr/>
        <a:lstStyle/>
        <a:p>
          <a:endParaRPr lang="en-US"/>
        </a:p>
      </dgm:t>
    </dgm:pt>
    <dgm:pt modelId="{E6EBBD1E-A098-4610-88A5-759693068995}">
      <dgm:prSet/>
      <dgm:spPr/>
      <dgm:t>
        <a:bodyPr/>
        <a:lstStyle/>
        <a:p>
          <a:r>
            <a:rPr lang="en-US"/>
            <a:t>IoT devices</a:t>
          </a:r>
        </a:p>
      </dgm:t>
    </dgm:pt>
    <dgm:pt modelId="{370AC16F-185C-4626-974A-47DE4B698C3C}" type="parTrans" cxnId="{C325E88C-AF72-43DB-93B9-A7DB0BBD48CD}">
      <dgm:prSet/>
      <dgm:spPr/>
      <dgm:t>
        <a:bodyPr/>
        <a:lstStyle/>
        <a:p>
          <a:endParaRPr lang="en-US"/>
        </a:p>
      </dgm:t>
    </dgm:pt>
    <dgm:pt modelId="{3FD7F694-3991-44E3-8639-B3F65CB90E00}" type="sibTrans" cxnId="{C325E88C-AF72-43DB-93B9-A7DB0BBD48CD}">
      <dgm:prSet/>
      <dgm:spPr/>
      <dgm:t>
        <a:bodyPr/>
        <a:lstStyle/>
        <a:p>
          <a:endParaRPr lang="en-US"/>
        </a:p>
      </dgm:t>
    </dgm:pt>
    <dgm:pt modelId="{E51F0323-1531-42DA-8577-DCAC784BB9F5}">
      <dgm:prSet/>
      <dgm:spPr/>
      <dgm:t>
        <a:bodyPr/>
        <a:lstStyle/>
        <a:p>
          <a:r>
            <a:rPr lang="en-US" dirty="0"/>
            <a:t>Network devices</a:t>
          </a:r>
        </a:p>
      </dgm:t>
    </dgm:pt>
    <dgm:pt modelId="{C78DA8F0-3EA4-4DD5-BC7F-6AF21B5DF6FE}" type="parTrans" cxnId="{F959B67A-EB2F-4A15-9061-189412F288A5}">
      <dgm:prSet/>
      <dgm:spPr/>
      <dgm:t>
        <a:bodyPr/>
        <a:lstStyle/>
        <a:p>
          <a:endParaRPr lang="en-US"/>
        </a:p>
      </dgm:t>
    </dgm:pt>
    <dgm:pt modelId="{E1240C04-2A8B-4963-8D37-DBCFF3A7C433}" type="sibTrans" cxnId="{F959B67A-EB2F-4A15-9061-189412F288A5}">
      <dgm:prSet/>
      <dgm:spPr/>
      <dgm:t>
        <a:bodyPr/>
        <a:lstStyle/>
        <a:p>
          <a:endParaRPr lang="en-US"/>
        </a:p>
      </dgm:t>
    </dgm:pt>
    <dgm:pt modelId="{11D56D3B-F566-4480-8E94-FEA5CFAF1451}">
      <dgm:prSet/>
      <dgm:spPr/>
      <dgm:t>
        <a:bodyPr/>
        <a:lstStyle/>
        <a:p>
          <a:r>
            <a:rPr lang="en-US" dirty="0"/>
            <a:t>Cloud</a:t>
          </a:r>
        </a:p>
      </dgm:t>
    </dgm:pt>
    <dgm:pt modelId="{4552CC24-B2D6-41C9-9DE6-72F52D35D7D3}" type="parTrans" cxnId="{DC46B68A-D215-4909-8CCF-AC57AE5F7045}">
      <dgm:prSet/>
      <dgm:spPr/>
      <dgm:t>
        <a:bodyPr/>
        <a:lstStyle/>
        <a:p>
          <a:endParaRPr lang="en-US"/>
        </a:p>
      </dgm:t>
    </dgm:pt>
    <dgm:pt modelId="{2FC5FEC9-11BD-4BD4-B304-0E00FBECCF11}" type="sibTrans" cxnId="{DC46B68A-D215-4909-8CCF-AC57AE5F7045}">
      <dgm:prSet/>
      <dgm:spPr/>
      <dgm:t>
        <a:bodyPr/>
        <a:lstStyle/>
        <a:p>
          <a:endParaRPr lang="en-US"/>
        </a:p>
      </dgm:t>
    </dgm:pt>
    <dgm:pt modelId="{26608AD7-5D91-804C-A2AC-52C4496D6977}" type="pres">
      <dgm:prSet presAssocID="{23333F89-6371-466B-AE01-0F7234313A13}" presName="matrix" presStyleCnt="0">
        <dgm:presLayoutVars>
          <dgm:chMax val="1"/>
          <dgm:dir/>
          <dgm:resizeHandles val="exact"/>
        </dgm:presLayoutVars>
      </dgm:prSet>
      <dgm:spPr/>
    </dgm:pt>
    <dgm:pt modelId="{02022636-3118-0741-8A0B-248F80D706F1}" type="pres">
      <dgm:prSet presAssocID="{23333F89-6371-466B-AE01-0F7234313A13}" presName="diamond" presStyleLbl="bgShp" presStyleIdx="0" presStyleCnt="1"/>
      <dgm:spPr/>
    </dgm:pt>
    <dgm:pt modelId="{459F2538-9C1F-7746-9B70-D8C57CFD57BF}" type="pres">
      <dgm:prSet presAssocID="{23333F89-6371-466B-AE01-0F7234313A13}" presName="quad1" presStyleLbl="node1" presStyleIdx="0" presStyleCnt="4">
        <dgm:presLayoutVars>
          <dgm:chMax val="0"/>
          <dgm:chPref val="0"/>
          <dgm:bulletEnabled val="1"/>
        </dgm:presLayoutVars>
      </dgm:prSet>
      <dgm:spPr/>
    </dgm:pt>
    <dgm:pt modelId="{6F213DD6-03EA-BE4A-80E9-1098014DC33C}" type="pres">
      <dgm:prSet presAssocID="{23333F89-6371-466B-AE01-0F7234313A13}" presName="quad2" presStyleLbl="node1" presStyleIdx="1" presStyleCnt="4">
        <dgm:presLayoutVars>
          <dgm:chMax val="0"/>
          <dgm:chPref val="0"/>
          <dgm:bulletEnabled val="1"/>
        </dgm:presLayoutVars>
      </dgm:prSet>
      <dgm:spPr/>
    </dgm:pt>
    <dgm:pt modelId="{4DD7133A-2274-FE4B-B3E6-06E17FC7AB96}" type="pres">
      <dgm:prSet presAssocID="{23333F89-6371-466B-AE01-0F7234313A13}" presName="quad3" presStyleLbl="node1" presStyleIdx="2" presStyleCnt="4">
        <dgm:presLayoutVars>
          <dgm:chMax val="0"/>
          <dgm:chPref val="0"/>
          <dgm:bulletEnabled val="1"/>
        </dgm:presLayoutVars>
      </dgm:prSet>
      <dgm:spPr/>
    </dgm:pt>
    <dgm:pt modelId="{9C699065-CBE6-D14C-A2F7-FAB925D174A6}" type="pres">
      <dgm:prSet presAssocID="{23333F89-6371-466B-AE01-0F7234313A13}" presName="quad4" presStyleLbl="node1" presStyleIdx="3" presStyleCnt="4">
        <dgm:presLayoutVars>
          <dgm:chMax val="0"/>
          <dgm:chPref val="0"/>
          <dgm:bulletEnabled val="1"/>
        </dgm:presLayoutVars>
      </dgm:prSet>
      <dgm:spPr/>
    </dgm:pt>
  </dgm:ptLst>
  <dgm:cxnLst>
    <dgm:cxn modelId="{02D02517-7766-9B4A-8A27-C642FEDD1E93}" type="presOf" srcId="{E51F0323-1531-42DA-8577-DCAC784BB9F5}" destId="{4DD7133A-2274-FE4B-B3E6-06E17FC7AB96}" srcOrd="0" destOrd="0" presId="urn:microsoft.com/office/officeart/2005/8/layout/matrix3"/>
    <dgm:cxn modelId="{1848711C-EAFF-864A-974B-260E7EDF6628}" type="presOf" srcId="{11D56D3B-F566-4480-8E94-FEA5CFAF1451}" destId="{9C699065-CBE6-D14C-A2F7-FAB925D174A6}" srcOrd="0" destOrd="0" presId="urn:microsoft.com/office/officeart/2005/8/layout/matrix3"/>
    <dgm:cxn modelId="{02A0AF32-F260-CB47-8AE4-CE244218BFCC}" type="presOf" srcId="{23333F89-6371-466B-AE01-0F7234313A13}" destId="{26608AD7-5D91-804C-A2AC-52C4496D6977}" srcOrd="0" destOrd="0" presId="urn:microsoft.com/office/officeart/2005/8/layout/matrix3"/>
    <dgm:cxn modelId="{F2A6757A-E50B-C44F-B215-BCA00C3959DE}" type="presOf" srcId="{D02A5619-9B57-4E3C-BF91-BDAA9467A0B2}" destId="{459F2538-9C1F-7746-9B70-D8C57CFD57BF}" srcOrd="0" destOrd="0" presId="urn:microsoft.com/office/officeart/2005/8/layout/matrix3"/>
    <dgm:cxn modelId="{F959B67A-EB2F-4A15-9061-189412F288A5}" srcId="{23333F89-6371-466B-AE01-0F7234313A13}" destId="{E51F0323-1531-42DA-8577-DCAC784BB9F5}" srcOrd="2" destOrd="0" parTransId="{C78DA8F0-3EA4-4DD5-BC7F-6AF21B5DF6FE}" sibTransId="{E1240C04-2A8B-4963-8D37-DBCFF3A7C433}"/>
    <dgm:cxn modelId="{DC46B68A-D215-4909-8CCF-AC57AE5F7045}" srcId="{23333F89-6371-466B-AE01-0F7234313A13}" destId="{11D56D3B-F566-4480-8E94-FEA5CFAF1451}" srcOrd="3" destOrd="0" parTransId="{4552CC24-B2D6-41C9-9DE6-72F52D35D7D3}" sibTransId="{2FC5FEC9-11BD-4BD4-B304-0E00FBECCF11}"/>
    <dgm:cxn modelId="{C325E88C-AF72-43DB-93B9-A7DB0BBD48CD}" srcId="{23333F89-6371-466B-AE01-0F7234313A13}" destId="{E6EBBD1E-A098-4610-88A5-759693068995}" srcOrd="1" destOrd="0" parTransId="{370AC16F-185C-4626-974A-47DE4B698C3C}" sibTransId="{3FD7F694-3991-44E3-8639-B3F65CB90E00}"/>
    <dgm:cxn modelId="{B51C70A4-3E83-9D4D-A69B-C297D0F58B18}" type="presOf" srcId="{E6EBBD1E-A098-4610-88A5-759693068995}" destId="{6F213DD6-03EA-BE4A-80E9-1098014DC33C}" srcOrd="0" destOrd="0" presId="urn:microsoft.com/office/officeart/2005/8/layout/matrix3"/>
    <dgm:cxn modelId="{F09F57FE-B301-44DD-AD80-0380870FF54C}" srcId="{23333F89-6371-466B-AE01-0F7234313A13}" destId="{D02A5619-9B57-4E3C-BF91-BDAA9467A0B2}" srcOrd="0" destOrd="0" parTransId="{48B30C2C-55C4-4A90-A73C-5F3953F0A9FB}" sibTransId="{E1DCF1A9-ED96-4A19-B3BF-3D43778D108E}"/>
    <dgm:cxn modelId="{281BCD1A-F950-5D4D-9FC7-F35B12B647D2}" type="presParOf" srcId="{26608AD7-5D91-804C-A2AC-52C4496D6977}" destId="{02022636-3118-0741-8A0B-248F80D706F1}" srcOrd="0" destOrd="0" presId="urn:microsoft.com/office/officeart/2005/8/layout/matrix3"/>
    <dgm:cxn modelId="{8A064BE7-99C7-C249-B104-6DC0C8C8A684}" type="presParOf" srcId="{26608AD7-5D91-804C-A2AC-52C4496D6977}" destId="{459F2538-9C1F-7746-9B70-D8C57CFD57BF}" srcOrd="1" destOrd="0" presId="urn:microsoft.com/office/officeart/2005/8/layout/matrix3"/>
    <dgm:cxn modelId="{EF46D944-CFDB-9E4E-BB4D-C88BE109DF59}" type="presParOf" srcId="{26608AD7-5D91-804C-A2AC-52C4496D6977}" destId="{6F213DD6-03EA-BE4A-80E9-1098014DC33C}" srcOrd="2" destOrd="0" presId="urn:microsoft.com/office/officeart/2005/8/layout/matrix3"/>
    <dgm:cxn modelId="{3C10E1A7-3EA6-394C-B409-09B68FAB2347}" type="presParOf" srcId="{26608AD7-5D91-804C-A2AC-52C4496D6977}" destId="{4DD7133A-2274-FE4B-B3E6-06E17FC7AB96}" srcOrd="3" destOrd="0" presId="urn:microsoft.com/office/officeart/2005/8/layout/matrix3"/>
    <dgm:cxn modelId="{8872E09B-5AA7-FC4E-B314-424E13EF95B2}" type="presParOf" srcId="{26608AD7-5D91-804C-A2AC-52C4496D6977}" destId="{9C699065-CBE6-D14C-A2F7-FAB925D174A6}"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4E70E0-C0B0-4F6D-9821-200F43752B87}" type="doc">
      <dgm:prSet loTypeId="urn:microsoft.com/office/officeart/2018/2/layout/IconCircleList" loCatId="icon" qsTypeId="urn:microsoft.com/office/officeart/2005/8/quickstyle/simple4" qsCatId="simple" csTypeId="urn:microsoft.com/office/officeart/2018/5/colors/Iconchunking_neutralbg_colorful1" csCatId="colorful" phldr="1"/>
      <dgm:spPr/>
      <dgm:t>
        <a:bodyPr/>
        <a:lstStyle/>
        <a:p>
          <a:endParaRPr lang="en-US"/>
        </a:p>
      </dgm:t>
    </dgm:pt>
    <dgm:pt modelId="{80A20ED0-08B6-47B7-A5CA-262975785F7A}">
      <dgm:prSet/>
      <dgm:spPr/>
      <dgm:t>
        <a:bodyPr/>
        <a:lstStyle/>
        <a:p>
          <a:pPr>
            <a:lnSpc>
              <a:spcPct val="100000"/>
            </a:lnSpc>
          </a:pPr>
          <a:r>
            <a:rPr lang="en-GB"/>
            <a:t>Environmentally aware</a:t>
          </a:r>
          <a:endParaRPr lang="en-US" dirty="0"/>
        </a:p>
      </dgm:t>
    </dgm:pt>
    <dgm:pt modelId="{AF4566E4-3B10-4DB9-BB9A-FEC1DC53FC17}" type="parTrans" cxnId="{E0E67599-D6E6-48D8-9198-F9DABF957136}">
      <dgm:prSet/>
      <dgm:spPr/>
      <dgm:t>
        <a:bodyPr/>
        <a:lstStyle/>
        <a:p>
          <a:endParaRPr lang="en-US"/>
        </a:p>
      </dgm:t>
    </dgm:pt>
    <dgm:pt modelId="{9D0033D5-1AA2-47B6-BBE4-C66E982302A9}" type="sibTrans" cxnId="{E0E67599-D6E6-48D8-9198-F9DABF957136}">
      <dgm:prSet/>
      <dgm:spPr/>
      <dgm:t>
        <a:bodyPr/>
        <a:lstStyle/>
        <a:p>
          <a:pPr>
            <a:lnSpc>
              <a:spcPct val="100000"/>
            </a:lnSpc>
          </a:pPr>
          <a:endParaRPr lang="en-US"/>
        </a:p>
      </dgm:t>
    </dgm:pt>
    <dgm:pt modelId="{DFF5DB5B-E8CA-47E1-BF47-2C98E4C04128}">
      <dgm:prSet/>
      <dgm:spPr/>
      <dgm:t>
        <a:bodyPr/>
        <a:lstStyle/>
        <a:p>
          <a:pPr>
            <a:lnSpc>
              <a:spcPct val="100000"/>
            </a:lnSpc>
          </a:pPr>
          <a:r>
            <a:rPr lang="en-GB"/>
            <a:t>Anti-analysis techniques</a:t>
          </a:r>
        </a:p>
      </dgm:t>
    </dgm:pt>
    <dgm:pt modelId="{94A8ADF7-7242-47AC-A15A-6CAD150C3A79}" type="parTrans" cxnId="{56FE57C7-9695-4091-8762-8D3C69FDB1E0}">
      <dgm:prSet/>
      <dgm:spPr/>
      <dgm:t>
        <a:bodyPr/>
        <a:lstStyle/>
        <a:p>
          <a:endParaRPr lang="en-US"/>
        </a:p>
      </dgm:t>
    </dgm:pt>
    <dgm:pt modelId="{020025E4-8B62-4CC5-A2CF-C8B63188A013}" type="sibTrans" cxnId="{56FE57C7-9695-4091-8762-8D3C69FDB1E0}">
      <dgm:prSet/>
      <dgm:spPr/>
      <dgm:t>
        <a:bodyPr/>
        <a:lstStyle/>
        <a:p>
          <a:pPr>
            <a:lnSpc>
              <a:spcPct val="100000"/>
            </a:lnSpc>
          </a:pPr>
          <a:endParaRPr lang="en-US"/>
        </a:p>
      </dgm:t>
    </dgm:pt>
    <dgm:pt modelId="{03A4766A-CEDA-4A87-8818-4FF95F34AA55}">
      <dgm:prSet/>
      <dgm:spPr/>
      <dgm:t>
        <a:bodyPr/>
        <a:lstStyle/>
        <a:p>
          <a:pPr>
            <a:lnSpc>
              <a:spcPct val="100000"/>
            </a:lnSpc>
          </a:pPr>
          <a:r>
            <a:rPr lang="en-GB"/>
            <a:t>Detected &amp; Removed Security</a:t>
          </a:r>
          <a:endParaRPr lang="en-US"/>
        </a:p>
      </dgm:t>
    </dgm:pt>
    <dgm:pt modelId="{EEC8DE73-510E-4298-9C17-50337873610F}" type="parTrans" cxnId="{3D145CBF-483A-4E29-A666-6A4B290FAE4C}">
      <dgm:prSet/>
      <dgm:spPr/>
      <dgm:t>
        <a:bodyPr/>
        <a:lstStyle/>
        <a:p>
          <a:endParaRPr lang="en-US"/>
        </a:p>
      </dgm:t>
    </dgm:pt>
    <dgm:pt modelId="{391F6045-DB21-4720-9275-4C821685D96E}" type="sibTrans" cxnId="{3D145CBF-483A-4E29-A666-6A4B290FAE4C}">
      <dgm:prSet/>
      <dgm:spPr/>
      <dgm:t>
        <a:bodyPr/>
        <a:lstStyle/>
        <a:p>
          <a:pPr>
            <a:lnSpc>
              <a:spcPct val="100000"/>
            </a:lnSpc>
          </a:pPr>
          <a:endParaRPr lang="en-US"/>
        </a:p>
      </dgm:t>
    </dgm:pt>
    <dgm:pt modelId="{3F7FAD74-A641-4634-B4CC-E1C77F9901C5}">
      <dgm:prSet/>
      <dgm:spPr/>
      <dgm:t>
        <a:bodyPr/>
        <a:lstStyle/>
        <a:p>
          <a:pPr>
            <a:lnSpc>
              <a:spcPct val="100000"/>
            </a:lnSpc>
          </a:pPr>
          <a:r>
            <a:rPr lang="en-US"/>
            <a:t>Targeted Linux servers</a:t>
          </a:r>
        </a:p>
      </dgm:t>
    </dgm:pt>
    <dgm:pt modelId="{7F0240B7-3451-41D9-B8A5-DF6BE4C4CC7C}" type="parTrans" cxnId="{1318A842-FC8B-4CB5-9DF9-6C67EB5B7F1A}">
      <dgm:prSet/>
      <dgm:spPr/>
      <dgm:t>
        <a:bodyPr/>
        <a:lstStyle/>
        <a:p>
          <a:endParaRPr lang="en-US"/>
        </a:p>
      </dgm:t>
    </dgm:pt>
    <dgm:pt modelId="{BD3D7F64-4A87-4A3C-92EB-D8FD8B578A5B}" type="sibTrans" cxnId="{1318A842-FC8B-4CB5-9DF9-6C67EB5B7F1A}">
      <dgm:prSet/>
      <dgm:spPr/>
      <dgm:t>
        <a:bodyPr/>
        <a:lstStyle/>
        <a:p>
          <a:endParaRPr lang="en-US"/>
        </a:p>
      </dgm:t>
    </dgm:pt>
    <dgm:pt modelId="{F2295B7F-62EA-4648-BE40-1AC78D106602}" type="pres">
      <dgm:prSet presAssocID="{C54E70E0-C0B0-4F6D-9821-200F43752B87}" presName="root" presStyleCnt="0">
        <dgm:presLayoutVars>
          <dgm:dir/>
          <dgm:resizeHandles val="exact"/>
        </dgm:presLayoutVars>
      </dgm:prSet>
      <dgm:spPr/>
    </dgm:pt>
    <dgm:pt modelId="{0BA6F7BF-980C-4656-A376-CCF5C1982F7E}" type="pres">
      <dgm:prSet presAssocID="{C54E70E0-C0B0-4F6D-9821-200F43752B87}" presName="container" presStyleCnt="0">
        <dgm:presLayoutVars>
          <dgm:dir/>
          <dgm:resizeHandles val="exact"/>
        </dgm:presLayoutVars>
      </dgm:prSet>
      <dgm:spPr/>
    </dgm:pt>
    <dgm:pt modelId="{DB4C6A3F-FD91-49FA-92F7-3B714A94CBA1}" type="pres">
      <dgm:prSet presAssocID="{80A20ED0-08B6-47B7-A5CA-262975785F7A}" presName="compNode" presStyleCnt="0"/>
      <dgm:spPr/>
    </dgm:pt>
    <dgm:pt modelId="{A3872BDE-5326-4582-815A-B3DE84A2E352}" type="pres">
      <dgm:prSet presAssocID="{80A20ED0-08B6-47B7-A5CA-262975785F7A}" presName="iconBgRect" presStyleLbl="bgShp" presStyleIdx="0" presStyleCnt="4"/>
      <dgm:spPr/>
    </dgm:pt>
    <dgm:pt modelId="{AB437124-2EAC-472D-B900-6665F6951141}" type="pres">
      <dgm:prSet presAssocID="{80A20ED0-08B6-47B7-A5CA-262975785F7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108FDAFD-B574-4F63-9E89-E07DC2513BA9}" type="pres">
      <dgm:prSet presAssocID="{80A20ED0-08B6-47B7-A5CA-262975785F7A}" presName="spaceRect" presStyleCnt="0"/>
      <dgm:spPr/>
    </dgm:pt>
    <dgm:pt modelId="{70025E9E-87FC-44DD-AC73-C72460E45884}" type="pres">
      <dgm:prSet presAssocID="{80A20ED0-08B6-47B7-A5CA-262975785F7A}" presName="textRect" presStyleLbl="revTx" presStyleIdx="0" presStyleCnt="4" custScaleX="99745" custScaleY="101043">
        <dgm:presLayoutVars>
          <dgm:chMax val="1"/>
          <dgm:chPref val="1"/>
        </dgm:presLayoutVars>
      </dgm:prSet>
      <dgm:spPr/>
    </dgm:pt>
    <dgm:pt modelId="{7FF1ECE9-8405-4772-8AA8-5F22BD6FA9AD}" type="pres">
      <dgm:prSet presAssocID="{9D0033D5-1AA2-47B6-BBE4-C66E982302A9}" presName="sibTrans" presStyleLbl="sibTrans2D1" presStyleIdx="0" presStyleCnt="0"/>
      <dgm:spPr/>
    </dgm:pt>
    <dgm:pt modelId="{1FE484C7-33B0-4BBA-83B7-BCA502F99385}" type="pres">
      <dgm:prSet presAssocID="{DFF5DB5B-E8CA-47E1-BF47-2C98E4C04128}" presName="compNode" presStyleCnt="0"/>
      <dgm:spPr/>
    </dgm:pt>
    <dgm:pt modelId="{A2365C22-2306-4159-B603-494E66A4205B}" type="pres">
      <dgm:prSet presAssocID="{DFF5DB5B-E8CA-47E1-BF47-2C98E4C04128}" presName="iconBgRect" presStyleLbl="bgShp" presStyleIdx="1" presStyleCnt="4"/>
      <dgm:spPr/>
    </dgm:pt>
    <dgm:pt modelId="{AB52A942-76F3-4C0A-B12E-607002C20AB0}" type="pres">
      <dgm:prSet presAssocID="{DFF5DB5B-E8CA-47E1-BF47-2C98E4C0412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8D41603-84E9-4795-AAE6-B575A000AA19}" type="pres">
      <dgm:prSet presAssocID="{DFF5DB5B-E8CA-47E1-BF47-2C98E4C04128}" presName="spaceRect" presStyleCnt="0"/>
      <dgm:spPr/>
    </dgm:pt>
    <dgm:pt modelId="{257B3679-C73C-4F08-AB81-5637C3384E85}" type="pres">
      <dgm:prSet presAssocID="{DFF5DB5B-E8CA-47E1-BF47-2C98E4C04128}" presName="textRect" presStyleLbl="revTx" presStyleIdx="1" presStyleCnt="4">
        <dgm:presLayoutVars>
          <dgm:chMax val="1"/>
          <dgm:chPref val="1"/>
        </dgm:presLayoutVars>
      </dgm:prSet>
      <dgm:spPr/>
    </dgm:pt>
    <dgm:pt modelId="{6F490B16-D8D8-4387-9D70-D96748EE92F6}" type="pres">
      <dgm:prSet presAssocID="{020025E4-8B62-4CC5-A2CF-C8B63188A013}" presName="sibTrans" presStyleLbl="sibTrans2D1" presStyleIdx="0" presStyleCnt="0"/>
      <dgm:spPr/>
    </dgm:pt>
    <dgm:pt modelId="{5BE4B0F0-A14D-48FC-8153-AB7A41EE05DA}" type="pres">
      <dgm:prSet presAssocID="{03A4766A-CEDA-4A87-8818-4FF95F34AA55}" presName="compNode" presStyleCnt="0"/>
      <dgm:spPr/>
    </dgm:pt>
    <dgm:pt modelId="{E36BD880-E6AA-4918-9EC8-EBD965D01B2B}" type="pres">
      <dgm:prSet presAssocID="{03A4766A-CEDA-4A87-8818-4FF95F34AA55}" presName="iconBgRect" presStyleLbl="bgShp" presStyleIdx="2" presStyleCnt="4"/>
      <dgm:spPr/>
    </dgm:pt>
    <dgm:pt modelId="{18E213B1-E031-4ABE-8FEC-BCB9E5D7A117}" type="pres">
      <dgm:prSet presAssocID="{03A4766A-CEDA-4A87-8818-4FF95F34AA5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B9ED197C-5917-4AC7-BF4E-22119B46A0C0}" type="pres">
      <dgm:prSet presAssocID="{03A4766A-CEDA-4A87-8818-4FF95F34AA55}" presName="spaceRect" presStyleCnt="0"/>
      <dgm:spPr/>
    </dgm:pt>
    <dgm:pt modelId="{11C0DC8F-3501-4079-AF87-8CABDCE7C9F0}" type="pres">
      <dgm:prSet presAssocID="{03A4766A-CEDA-4A87-8818-4FF95F34AA55}" presName="textRect" presStyleLbl="revTx" presStyleIdx="2" presStyleCnt="4">
        <dgm:presLayoutVars>
          <dgm:chMax val="1"/>
          <dgm:chPref val="1"/>
        </dgm:presLayoutVars>
      </dgm:prSet>
      <dgm:spPr/>
    </dgm:pt>
    <dgm:pt modelId="{13E4F60E-6056-4BEB-8BBD-AEE15303D896}" type="pres">
      <dgm:prSet presAssocID="{391F6045-DB21-4720-9275-4C821685D96E}" presName="sibTrans" presStyleLbl="sibTrans2D1" presStyleIdx="0" presStyleCnt="0"/>
      <dgm:spPr/>
    </dgm:pt>
    <dgm:pt modelId="{8E73722B-69F5-4271-944D-05175A1C4AC7}" type="pres">
      <dgm:prSet presAssocID="{3F7FAD74-A641-4634-B4CC-E1C77F9901C5}" presName="compNode" presStyleCnt="0"/>
      <dgm:spPr/>
    </dgm:pt>
    <dgm:pt modelId="{6CD184A7-E94F-4B73-9577-9008326B4FCD}" type="pres">
      <dgm:prSet presAssocID="{3F7FAD74-A641-4634-B4CC-E1C77F9901C5}" presName="iconBgRect" presStyleLbl="bgShp" presStyleIdx="3" presStyleCnt="4"/>
      <dgm:spPr/>
    </dgm:pt>
    <dgm:pt modelId="{14CBD8CC-DDD2-4534-B15F-C52C396013C5}" type="pres">
      <dgm:prSet presAssocID="{3F7FAD74-A641-4634-B4CC-E1C77F9901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CCCCF84-6CCF-4DF7-ACF3-92A29E9369C1}" type="pres">
      <dgm:prSet presAssocID="{3F7FAD74-A641-4634-B4CC-E1C77F9901C5}" presName="spaceRect" presStyleCnt="0"/>
      <dgm:spPr/>
    </dgm:pt>
    <dgm:pt modelId="{77E58312-BDA7-4E33-8148-6F8E06DDD817}" type="pres">
      <dgm:prSet presAssocID="{3F7FAD74-A641-4634-B4CC-E1C77F9901C5}" presName="textRect" presStyleLbl="revTx" presStyleIdx="3" presStyleCnt="4">
        <dgm:presLayoutVars>
          <dgm:chMax val="1"/>
          <dgm:chPref val="1"/>
        </dgm:presLayoutVars>
      </dgm:prSet>
      <dgm:spPr/>
    </dgm:pt>
  </dgm:ptLst>
  <dgm:cxnLst>
    <dgm:cxn modelId="{C3DA3811-70F6-A546-ABDD-B8F996608961}" type="presOf" srcId="{C54E70E0-C0B0-4F6D-9821-200F43752B87}" destId="{F2295B7F-62EA-4648-BE40-1AC78D106602}" srcOrd="0" destOrd="0" presId="urn:microsoft.com/office/officeart/2018/2/layout/IconCircleList"/>
    <dgm:cxn modelId="{66B4941E-4652-C647-A612-14C64279795F}" type="presOf" srcId="{03A4766A-CEDA-4A87-8818-4FF95F34AA55}" destId="{11C0DC8F-3501-4079-AF87-8CABDCE7C9F0}" srcOrd="0" destOrd="0" presId="urn:microsoft.com/office/officeart/2018/2/layout/IconCircleList"/>
    <dgm:cxn modelId="{4E7F8220-71E4-D749-AF85-85C0633B06D4}" type="presOf" srcId="{020025E4-8B62-4CC5-A2CF-C8B63188A013}" destId="{6F490B16-D8D8-4387-9D70-D96748EE92F6}" srcOrd="0" destOrd="0" presId="urn:microsoft.com/office/officeart/2018/2/layout/IconCircleList"/>
    <dgm:cxn modelId="{1D89C03F-68FE-9F40-875C-292693D33C83}" type="presOf" srcId="{3F7FAD74-A641-4634-B4CC-E1C77F9901C5}" destId="{77E58312-BDA7-4E33-8148-6F8E06DDD817}" srcOrd="0" destOrd="0" presId="urn:microsoft.com/office/officeart/2018/2/layout/IconCircleList"/>
    <dgm:cxn modelId="{1318A842-FC8B-4CB5-9DF9-6C67EB5B7F1A}" srcId="{C54E70E0-C0B0-4F6D-9821-200F43752B87}" destId="{3F7FAD74-A641-4634-B4CC-E1C77F9901C5}" srcOrd="3" destOrd="0" parTransId="{7F0240B7-3451-41D9-B8A5-DF6BE4C4CC7C}" sibTransId="{BD3D7F64-4A87-4A3C-92EB-D8FD8B578A5B}"/>
    <dgm:cxn modelId="{E468A97E-33C6-7E43-BC96-8E4F93E11ACC}" type="presOf" srcId="{DFF5DB5B-E8CA-47E1-BF47-2C98E4C04128}" destId="{257B3679-C73C-4F08-AB81-5637C3384E85}" srcOrd="0" destOrd="0" presId="urn:microsoft.com/office/officeart/2018/2/layout/IconCircleList"/>
    <dgm:cxn modelId="{34B1228D-A389-E54D-8A6A-BF5C82E8E284}" type="presOf" srcId="{9D0033D5-1AA2-47B6-BBE4-C66E982302A9}" destId="{7FF1ECE9-8405-4772-8AA8-5F22BD6FA9AD}" srcOrd="0" destOrd="0" presId="urn:microsoft.com/office/officeart/2018/2/layout/IconCircleList"/>
    <dgm:cxn modelId="{E0E67599-D6E6-48D8-9198-F9DABF957136}" srcId="{C54E70E0-C0B0-4F6D-9821-200F43752B87}" destId="{80A20ED0-08B6-47B7-A5CA-262975785F7A}" srcOrd="0" destOrd="0" parTransId="{AF4566E4-3B10-4DB9-BB9A-FEC1DC53FC17}" sibTransId="{9D0033D5-1AA2-47B6-BBE4-C66E982302A9}"/>
    <dgm:cxn modelId="{3D145CBF-483A-4E29-A666-6A4B290FAE4C}" srcId="{C54E70E0-C0B0-4F6D-9821-200F43752B87}" destId="{03A4766A-CEDA-4A87-8818-4FF95F34AA55}" srcOrd="2" destOrd="0" parTransId="{EEC8DE73-510E-4298-9C17-50337873610F}" sibTransId="{391F6045-DB21-4720-9275-4C821685D96E}"/>
    <dgm:cxn modelId="{197AE5C6-0F9C-9541-B589-1EE1580B6C72}" type="presOf" srcId="{80A20ED0-08B6-47B7-A5CA-262975785F7A}" destId="{70025E9E-87FC-44DD-AC73-C72460E45884}" srcOrd="0" destOrd="0" presId="urn:microsoft.com/office/officeart/2018/2/layout/IconCircleList"/>
    <dgm:cxn modelId="{56FE57C7-9695-4091-8762-8D3C69FDB1E0}" srcId="{C54E70E0-C0B0-4F6D-9821-200F43752B87}" destId="{DFF5DB5B-E8CA-47E1-BF47-2C98E4C04128}" srcOrd="1" destOrd="0" parTransId="{94A8ADF7-7242-47AC-A15A-6CAD150C3A79}" sibTransId="{020025E4-8B62-4CC5-A2CF-C8B63188A013}"/>
    <dgm:cxn modelId="{4EEA1CCF-D19B-6E48-8BA2-AEE58C2FFEE8}" type="presOf" srcId="{391F6045-DB21-4720-9275-4C821685D96E}" destId="{13E4F60E-6056-4BEB-8BBD-AEE15303D896}" srcOrd="0" destOrd="0" presId="urn:microsoft.com/office/officeart/2018/2/layout/IconCircleList"/>
    <dgm:cxn modelId="{14FB28D9-E3E9-9D4C-B12C-BBAC9E21DD7A}" type="presParOf" srcId="{F2295B7F-62EA-4648-BE40-1AC78D106602}" destId="{0BA6F7BF-980C-4656-A376-CCF5C1982F7E}" srcOrd="0" destOrd="0" presId="urn:microsoft.com/office/officeart/2018/2/layout/IconCircleList"/>
    <dgm:cxn modelId="{98BE6AE8-4A8D-DF4A-B6C8-C2B478B3F4D8}" type="presParOf" srcId="{0BA6F7BF-980C-4656-A376-CCF5C1982F7E}" destId="{DB4C6A3F-FD91-49FA-92F7-3B714A94CBA1}" srcOrd="0" destOrd="0" presId="urn:microsoft.com/office/officeart/2018/2/layout/IconCircleList"/>
    <dgm:cxn modelId="{CDBDEF79-A8B8-CC45-A195-50D96B37B1AF}" type="presParOf" srcId="{DB4C6A3F-FD91-49FA-92F7-3B714A94CBA1}" destId="{A3872BDE-5326-4582-815A-B3DE84A2E352}" srcOrd="0" destOrd="0" presId="urn:microsoft.com/office/officeart/2018/2/layout/IconCircleList"/>
    <dgm:cxn modelId="{362D936F-3E26-D64A-A862-F3BD42C1EE1B}" type="presParOf" srcId="{DB4C6A3F-FD91-49FA-92F7-3B714A94CBA1}" destId="{AB437124-2EAC-472D-B900-6665F6951141}" srcOrd="1" destOrd="0" presId="urn:microsoft.com/office/officeart/2018/2/layout/IconCircleList"/>
    <dgm:cxn modelId="{149043CC-3C7D-CE4E-BCAC-35860ADB716A}" type="presParOf" srcId="{DB4C6A3F-FD91-49FA-92F7-3B714A94CBA1}" destId="{108FDAFD-B574-4F63-9E89-E07DC2513BA9}" srcOrd="2" destOrd="0" presId="urn:microsoft.com/office/officeart/2018/2/layout/IconCircleList"/>
    <dgm:cxn modelId="{7BF6EF2D-149E-C04D-890D-65578000DB6C}" type="presParOf" srcId="{DB4C6A3F-FD91-49FA-92F7-3B714A94CBA1}" destId="{70025E9E-87FC-44DD-AC73-C72460E45884}" srcOrd="3" destOrd="0" presId="urn:microsoft.com/office/officeart/2018/2/layout/IconCircleList"/>
    <dgm:cxn modelId="{E5F551A9-9750-174F-A5D2-80922B1EFB2B}" type="presParOf" srcId="{0BA6F7BF-980C-4656-A376-CCF5C1982F7E}" destId="{7FF1ECE9-8405-4772-8AA8-5F22BD6FA9AD}" srcOrd="1" destOrd="0" presId="urn:microsoft.com/office/officeart/2018/2/layout/IconCircleList"/>
    <dgm:cxn modelId="{ACFA1BCA-0E78-FB48-B917-1B301DE5C46A}" type="presParOf" srcId="{0BA6F7BF-980C-4656-A376-CCF5C1982F7E}" destId="{1FE484C7-33B0-4BBA-83B7-BCA502F99385}" srcOrd="2" destOrd="0" presId="urn:microsoft.com/office/officeart/2018/2/layout/IconCircleList"/>
    <dgm:cxn modelId="{38B1F8CD-0CCA-904F-A7E1-0E1555C7DA87}" type="presParOf" srcId="{1FE484C7-33B0-4BBA-83B7-BCA502F99385}" destId="{A2365C22-2306-4159-B603-494E66A4205B}" srcOrd="0" destOrd="0" presId="urn:microsoft.com/office/officeart/2018/2/layout/IconCircleList"/>
    <dgm:cxn modelId="{83BFB64F-BC1C-6E40-AFE2-ECFB0CB1DE5D}" type="presParOf" srcId="{1FE484C7-33B0-4BBA-83B7-BCA502F99385}" destId="{AB52A942-76F3-4C0A-B12E-607002C20AB0}" srcOrd="1" destOrd="0" presId="urn:microsoft.com/office/officeart/2018/2/layout/IconCircleList"/>
    <dgm:cxn modelId="{EC0E9C11-7EA3-B44B-9CE7-6FFFACA505B3}" type="presParOf" srcId="{1FE484C7-33B0-4BBA-83B7-BCA502F99385}" destId="{C8D41603-84E9-4795-AAE6-B575A000AA19}" srcOrd="2" destOrd="0" presId="urn:microsoft.com/office/officeart/2018/2/layout/IconCircleList"/>
    <dgm:cxn modelId="{D48DC1CE-0A6E-464A-92ED-4DCC67CAEA94}" type="presParOf" srcId="{1FE484C7-33B0-4BBA-83B7-BCA502F99385}" destId="{257B3679-C73C-4F08-AB81-5637C3384E85}" srcOrd="3" destOrd="0" presId="urn:microsoft.com/office/officeart/2018/2/layout/IconCircleList"/>
    <dgm:cxn modelId="{3FFB9A15-2639-484D-AAEA-0971825C9F59}" type="presParOf" srcId="{0BA6F7BF-980C-4656-A376-CCF5C1982F7E}" destId="{6F490B16-D8D8-4387-9D70-D96748EE92F6}" srcOrd="3" destOrd="0" presId="urn:microsoft.com/office/officeart/2018/2/layout/IconCircleList"/>
    <dgm:cxn modelId="{AFA95F55-AC6B-A144-B6B4-FABD12784078}" type="presParOf" srcId="{0BA6F7BF-980C-4656-A376-CCF5C1982F7E}" destId="{5BE4B0F0-A14D-48FC-8153-AB7A41EE05DA}" srcOrd="4" destOrd="0" presId="urn:microsoft.com/office/officeart/2018/2/layout/IconCircleList"/>
    <dgm:cxn modelId="{5D7992C9-58D6-1649-A577-BA84BE521484}" type="presParOf" srcId="{5BE4B0F0-A14D-48FC-8153-AB7A41EE05DA}" destId="{E36BD880-E6AA-4918-9EC8-EBD965D01B2B}" srcOrd="0" destOrd="0" presId="urn:microsoft.com/office/officeart/2018/2/layout/IconCircleList"/>
    <dgm:cxn modelId="{0172AD14-06A9-8F4A-BACD-02BA43585140}" type="presParOf" srcId="{5BE4B0F0-A14D-48FC-8153-AB7A41EE05DA}" destId="{18E213B1-E031-4ABE-8FEC-BCB9E5D7A117}" srcOrd="1" destOrd="0" presId="urn:microsoft.com/office/officeart/2018/2/layout/IconCircleList"/>
    <dgm:cxn modelId="{C615FB61-FD18-0048-9164-98B7B89C11BA}" type="presParOf" srcId="{5BE4B0F0-A14D-48FC-8153-AB7A41EE05DA}" destId="{B9ED197C-5917-4AC7-BF4E-22119B46A0C0}" srcOrd="2" destOrd="0" presId="urn:microsoft.com/office/officeart/2018/2/layout/IconCircleList"/>
    <dgm:cxn modelId="{79D1DFB4-7E02-174E-B5ED-FC53C7BEB372}" type="presParOf" srcId="{5BE4B0F0-A14D-48FC-8153-AB7A41EE05DA}" destId="{11C0DC8F-3501-4079-AF87-8CABDCE7C9F0}" srcOrd="3" destOrd="0" presId="urn:microsoft.com/office/officeart/2018/2/layout/IconCircleList"/>
    <dgm:cxn modelId="{26D2EF8D-4134-E44D-A131-6FC8002C9D67}" type="presParOf" srcId="{0BA6F7BF-980C-4656-A376-CCF5C1982F7E}" destId="{13E4F60E-6056-4BEB-8BBD-AEE15303D896}" srcOrd="5" destOrd="0" presId="urn:microsoft.com/office/officeart/2018/2/layout/IconCircleList"/>
    <dgm:cxn modelId="{5D646E25-3337-2448-B6CE-2A2037DDD2B0}" type="presParOf" srcId="{0BA6F7BF-980C-4656-A376-CCF5C1982F7E}" destId="{8E73722B-69F5-4271-944D-05175A1C4AC7}" srcOrd="6" destOrd="0" presId="urn:microsoft.com/office/officeart/2018/2/layout/IconCircleList"/>
    <dgm:cxn modelId="{56C4076C-D6DE-E442-9825-FDEB489ABEF2}" type="presParOf" srcId="{8E73722B-69F5-4271-944D-05175A1C4AC7}" destId="{6CD184A7-E94F-4B73-9577-9008326B4FCD}" srcOrd="0" destOrd="0" presId="urn:microsoft.com/office/officeart/2018/2/layout/IconCircleList"/>
    <dgm:cxn modelId="{627C1FED-5414-3E4B-A4A8-02FA517E3EC2}" type="presParOf" srcId="{8E73722B-69F5-4271-944D-05175A1C4AC7}" destId="{14CBD8CC-DDD2-4534-B15F-C52C396013C5}" srcOrd="1" destOrd="0" presId="urn:microsoft.com/office/officeart/2018/2/layout/IconCircleList"/>
    <dgm:cxn modelId="{241E8FBB-6787-F64D-88F8-4FD803566A6A}" type="presParOf" srcId="{8E73722B-69F5-4271-944D-05175A1C4AC7}" destId="{5CCCCF84-6CCF-4DF7-ACF3-92A29E9369C1}" srcOrd="2" destOrd="0" presId="urn:microsoft.com/office/officeart/2018/2/layout/IconCircleList"/>
    <dgm:cxn modelId="{67306214-1057-8142-97B2-D8A062A7AE5F}" type="presParOf" srcId="{8E73722B-69F5-4271-944D-05175A1C4AC7}" destId="{77E58312-BDA7-4E33-8148-6F8E06DDD81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250C7A6-18B6-4AE6-B464-582A78ED907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6E0CC96-7707-4BDB-B7CF-3B8B9DD9D0C7}">
      <dgm:prSet/>
      <dgm:spPr/>
      <dgm:t>
        <a:bodyPr/>
        <a:lstStyle/>
        <a:p>
          <a:r>
            <a:rPr lang="en-US" dirty="0"/>
            <a:t>More “traditional” form of crypto fraud</a:t>
          </a:r>
        </a:p>
      </dgm:t>
    </dgm:pt>
    <dgm:pt modelId="{B28E9E84-7411-449E-AF9D-91079DFBE37C}" type="parTrans" cxnId="{E1FEAB34-91EC-407D-B2E5-599CFA055701}">
      <dgm:prSet/>
      <dgm:spPr/>
      <dgm:t>
        <a:bodyPr/>
        <a:lstStyle/>
        <a:p>
          <a:endParaRPr lang="en-US"/>
        </a:p>
      </dgm:t>
    </dgm:pt>
    <dgm:pt modelId="{7DAC72E2-BC7F-4AAF-BB80-B28F9AFAE621}" type="sibTrans" cxnId="{E1FEAB34-91EC-407D-B2E5-599CFA055701}">
      <dgm:prSet/>
      <dgm:spPr/>
      <dgm:t>
        <a:bodyPr/>
        <a:lstStyle/>
        <a:p>
          <a:endParaRPr lang="en-US"/>
        </a:p>
      </dgm:t>
    </dgm:pt>
    <dgm:pt modelId="{7A19C230-E1DE-4F0E-B9F5-F96F50FF3181}">
      <dgm:prSet/>
      <dgm:spPr/>
      <dgm:t>
        <a:bodyPr/>
        <a:lstStyle/>
        <a:p>
          <a:r>
            <a:rPr lang="en-US"/>
            <a:t>Repurposing of existing infostealers: Dridex, Zeus</a:t>
          </a:r>
        </a:p>
      </dgm:t>
    </dgm:pt>
    <dgm:pt modelId="{A9ACF1C7-75FB-45D1-ACA8-85CBF8BC6220}" type="parTrans" cxnId="{3B034573-BB39-4727-8366-BE1A81EFE7E4}">
      <dgm:prSet/>
      <dgm:spPr/>
      <dgm:t>
        <a:bodyPr/>
        <a:lstStyle/>
        <a:p>
          <a:endParaRPr lang="en-US"/>
        </a:p>
      </dgm:t>
    </dgm:pt>
    <dgm:pt modelId="{3B65EF72-D86F-4345-86AB-0C1CF6A73CC9}" type="sibTrans" cxnId="{3B034573-BB39-4727-8366-BE1A81EFE7E4}">
      <dgm:prSet/>
      <dgm:spPr/>
      <dgm:t>
        <a:bodyPr/>
        <a:lstStyle/>
        <a:p>
          <a:endParaRPr lang="en-US"/>
        </a:p>
      </dgm:t>
    </dgm:pt>
    <dgm:pt modelId="{A5EAB06A-EB89-4DB8-A8F2-3163DD8C75D7}">
      <dgm:prSet/>
      <dgm:spPr/>
      <dgm:t>
        <a:bodyPr/>
        <a:lstStyle/>
        <a:p>
          <a:r>
            <a:rPr lang="en-US"/>
            <a:t>Introduction of new infostealers: Vidar</a:t>
          </a:r>
        </a:p>
      </dgm:t>
    </dgm:pt>
    <dgm:pt modelId="{60076BD3-5B58-421F-9C96-3AD0093B2F12}" type="parTrans" cxnId="{4F29B817-D1D4-437B-967B-4ABDAF376C53}">
      <dgm:prSet/>
      <dgm:spPr/>
      <dgm:t>
        <a:bodyPr/>
        <a:lstStyle/>
        <a:p>
          <a:endParaRPr lang="en-US"/>
        </a:p>
      </dgm:t>
    </dgm:pt>
    <dgm:pt modelId="{1BDCAA44-D49D-4D16-AE6D-E352CC855956}" type="sibTrans" cxnId="{4F29B817-D1D4-437B-967B-4ABDAF376C53}">
      <dgm:prSet/>
      <dgm:spPr/>
      <dgm:t>
        <a:bodyPr/>
        <a:lstStyle/>
        <a:p>
          <a:endParaRPr lang="en-US"/>
        </a:p>
      </dgm:t>
    </dgm:pt>
    <dgm:pt modelId="{56EDDEF0-4A23-416C-8108-7A2BC62E2626}">
      <dgm:prSet/>
      <dgm:spPr/>
      <dgm:t>
        <a:bodyPr/>
        <a:lstStyle/>
        <a:p>
          <a:r>
            <a:rPr lang="en-US" dirty="0"/>
            <a:t>Leveraging existing infrastructure</a:t>
          </a:r>
        </a:p>
      </dgm:t>
    </dgm:pt>
    <dgm:pt modelId="{71A043F7-3AD5-4DA8-A3E0-20509ABF6418}" type="parTrans" cxnId="{7B8FE9AF-367F-4734-8232-7FBDC808ECA9}">
      <dgm:prSet/>
      <dgm:spPr/>
      <dgm:t>
        <a:bodyPr/>
        <a:lstStyle/>
        <a:p>
          <a:endParaRPr lang="en-US"/>
        </a:p>
      </dgm:t>
    </dgm:pt>
    <dgm:pt modelId="{75F95F40-453C-40E4-A19A-BBA7210248B5}" type="sibTrans" cxnId="{7B8FE9AF-367F-4734-8232-7FBDC808ECA9}">
      <dgm:prSet/>
      <dgm:spPr/>
      <dgm:t>
        <a:bodyPr/>
        <a:lstStyle/>
        <a:p>
          <a:endParaRPr lang="en-US"/>
        </a:p>
      </dgm:t>
    </dgm:pt>
    <dgm:pt modelId="{72F2C1B3-7DD8-4D9A-B7A4-4473081DA1F3}">
      <dgm:prSet/>
      <dgm:spPr/>
      <dgm:t>
        <a:bodyPr/>
        <a:lstStyle/>
        <a:p>
          <a:r>
            <a:rPr lang="en-US"/>
            <a:t>Hybridisation of attacks</a:t>
          </a:r>
        </a:p>
      </dgm:t>
    </dgm:pt>
    <dgm:pt modelId="{99F7AAEE-4F79-47D4-BDA1-EF44B3C8E4C1}" type="parTrans" cxnId="{02E4E49B-33B6-41C1-B306-8705FAEEFACD}">
      <dgm:prSet/>
      <dgm:spPr/>
      <dgm:t>
        <a:bodyPr/>
        <a:lstStyle/>
        <a:p>
          <a:endParaRPr lang="en-US"/>
        </a:p>
      </dgm:t>
    </dgm:pt>
    <dgm:pt modelId="{04AE9ED1-14A4-40BB-B171-1DF177E34E58}" type="sibTrans" cxnId="{02E4E49B-33B6-41C1-B306-8705FAEEFACD}">
      <dgm:prSet/>
      <dgm:spPr/>
      <dgm:t>
        <a:bodyPr/>
        <a:lstStyle/>
        <a:p>
          <a:endParaRPr lang="en-US"/>
        </a:p>
      </dgm:t>
    </dgm:pt>
    <dgm:pt modelId="{EAC48E44-CA34-AD4C-89C3-7F1059BE268F}" type="pres">
      <dgm:prSet presAssocID="{0250C7A6-18B6-4AE6-B464-582A78ED907A}" presName="linear" presStyleCnt="0">
        <dgm:presLayoutVars>
          <dgm:animLvl val="lvl"/>
          <dgm:resizeHandles val="exact"/>
        </dgm:presLayoutVars>
      </dgm:prSet>
      <dgm:spPr/>
    </dgm:pt>
    <dgm:pt modelId="{9C0538A6-A620-3547-A6A3-F95C083BD120}" type="pres">
      <dgm:prSet presAssocID="{16E0CC96-7707-4BDB-B7CF-3B8B9DD9D0C7}" presName="parentText" presStyleLbl="node1" presStyleIdx="0" presStyleCnt="5">
        <dgm:presLayoutVars>
          <dgm:chMax val="0"/>
          <dgm:bulletEnabled val="1"/>
        </dgm:presLayoutVars>
      </dgm:prSet>
      <dgm:spPr/>
    </dgm:pt>
    <dgm:pt modelId="{6CB676AD-EF75-DB4C-A776-578E90DD3245}" type="pres">
      <dgm:prSet presAssocID="{7DAC72E2-BC7F-4AAF-BB80-B28F9AFAE621}" presName="spacer" presStyleCnt="0"/>
      <dgm:spPr/>
    </dgm:pt>
    <dgm:pt modelId="{DCA211FB-C85C-3246-BF6E-67B920BA37EF}" type="pres">
      <dgm:prSet presAssocID="{7A19C230-E1DE-4F0E-B9F5-F96F50FF3181}" presName="parentText" presStyleLbl="node1" presStyleIdx="1" presStyleCnt="5">
        <dgm:presLayoutVars>
          <dgm:chMax val="0"/>
          <dgm:bulletEnabled val="1"/>
        </dgm:presLayoutVars>
      </dgm:prSet>
      <dgm:spPr/>
    </dgm:pt>
    <dgm:pt modelId="{DB1FA0FC-CFC1-B343-A28B-02F68D624F28}" type="pres">
      <dgm:prSet presAssocID="{3B65EF72-D86F-4345-86AB-0C1CF6A73CC9}" presName="spacer" presStyleCnt="0"/>
      <dgm:spPr/>
    </dgm:pt>
    <dgm:pt modelId="{AB300EAF-F423-F849-9918-F3A6750AB44B}" type="pres">
      <dgm:prSet presAssocID="{A5EAB06A-EB89-4DB8-A8F2-3163DD8C75D7}" presName="parentText" presStyleLbl="node1" presStyleIdx="2" presStyleCnt="5">
        <dgm:presLayoutVars>
          <dgm:chMax val="0"/>
          <dgm:bulletEnabled val="1"/>
        </dgm:presLayoutVars>
      </dgm:prSet>
      <dgm:spPr/>
    </dgm:pt>
    <dgm:pt modelId="{8DABEEB4-A5DA-5242-8B43-2B32DD7527DC}" type="pres">
      <dgm:prSet presAssocID="{1BDCAA44-D49D-4D16-AE6D-E352CC855956}" presName="spacer" presStyleCnt="0"/>
      <dgm:spPr/>
    </dgm:pt>
    <dgm:pt modelId="{C77C2A36-0415-F34B-A335-EA7BF1D71345}" type="pres">
      <dgm:prSet presAssocID="{56EDDEF0-4A23-416C-8108-7A2BC62E2626}" presName="parentText" presStyleLbl="node1" presStyleIdx="3" presStyleCnt="5">
        <dgm:presLayoutVars>
          <dgm:chMax val="0"/>
          <dgm:bulletEnabled val="1"/>
        </dgm:presLayoutVars>
      </dgm:prSet>
      <dgm:spPr/>
    </dgm:pt>
    <dgm:pt modelId="{29B4ACF5-862B-1E41-B852-8195F5FA97BE}" type="pres">
      <dgm:prSet presAssocID="{75F95F40-453C-40E4-A19A-BBA7210248B5}" presName="spacer" presStyleCnt="0"/>
      <dgm:spPr/>
    </dgm:pt>
    <dgm:pt modelId="{14A12F15-5FBF-434F-8DED-E7C4AFC3A071}" type="pres">
      <dgm:prSet presAssocID="{72F2C1B3-7DD8-4D9A-B7A4-4473081DA1F3}" presName="parentText" presStyleLbl="node1" presStyleIdx="4" presStyleCnt="5">
        <dgm:presLayoutVars>
          <dgm:chMax val="0"/>
          <dgm:bulletEnabled val="1"/>
        </dgm:presLayoutVars>
      </dgm:prSet>
      <dgm:spPr/>
    </dgm:pt>
  </dgm:ptLst>
  <dgm:cxnLst>
    <dgm:cxn modelId="{8E341116-37A1-9744-9744-006A47E65908}" type="presOf" srcId="{A5EAB06A-EB89-4DB8-A8F2-3163DD8C75D7}" destId="{AB300EAF-F423-F849-9918-F3A6750AB44B}" srcOrd="0" destOrd="0" presId="urn:microsoft.com/office/officeart/2005/8/layout/vList2"/>
    <dgm:cxn modelId="{4F29B817-D1D4-437B-967B-4ABDAF376C53}" srcId="{0250C7A6-18B6-4AE6-B464-582A78ED907A}" destId="{A5EAB06A-EB89-4DB8-A8F2-3163DD8C75D7}" srcOrd="2" destOrd="0" parTransId="{60076BD3-5B58-421F-9C96-3AD0093B2F12}" sibTransId="{1BDCAA44-D49D-4D16-AE6D-E352CC855956}"/>
    <dgm:cxn modelId="{E1FEAB34-91EC-407D-B2E5-599CFA055701}" srcId="{0250C7A6-18B6-4AE6-B464-582A78ED907A}" destId="{16E0CC96-7707-4BDB-B7CF-3B8B9DD9D0C7}" srcOrd="0" destOrd="0" parTransId="{B28E9E84-7411-449E-AF9D-91079DFBE37C}" sibTransId="{7DAC72E2-BC7F-4AAF-BB80-B28F9AFAE621}"/>
    <dgm:cxn modelId="{88717468-D55A-EB47-A3A7-73933B3E1519}" type="presOf" srcId="{0250C7A6-18B6-4AE6-B464-582A78ED907A}" destId="{EAC48E44-CA34-AD4C-89C3-7F1059BE268F}" srcOrd="0" destOrd="0" presId="urn:microsoft.com/office/officeart/2005/8/layout/vList2"/>
    <dgm:cxn modelId="{3B034573-BB39-4727-8366-BE1A81EFE7E4}" srcId="{0250C7A6-18B6-4AE6-B464-582A78ED907A}" destId="{7A19C230-E1DE-4F0E-B9F5-F96F50FF3181}" srcOrd="1" destOrd="0" parTransId="{A9ACF1C7-75FB-45D1-ACA8-85CBF8BC6220}" sibTransId="{3B65EF72-D86F-4345-86AB-0C1CF6A73CC9}"/>
    <dgm:cxn modelId="{02E4E49B-33B6-41C1-B306-8705FAEEFACD}" srcId="{0250C7A6-18B6-4AE6-B464-582A78ED907A}" destId="{72F2C1B3-7DD8-4D9A-B7A4-4473081DA1F3}" srcOrd="4" destOrd="0" parTransId="{99F7AAEE-4F79-47D4-BDA1-EF44B3C8E4C1}" sibTransId="{04AE9ED1-14A4-40BB-B171-1DF177E34E58}"/>
    <dgm:cxn modelId="{57B3389E-CA3F-074E-AA94-BC7ECD0EF960}" type="presOf" srcId="{7A19C230-E1DE-4F0E-B9F5-F96F50FF3181}" destId="{DCA211FB-C85C-3246-BF6E-67B920BA37EF}" srcOrd="0" destOrd="0" presId="urn:microsoft.com/office/officeart/2005/8/layout/vList2"/>
    <dgm:cxn modelId="{A7E26DA4-5F13-D14A-9628-1590000F74A0}" type="presOf" srcId="{16E0CC96-7707-4BDB-B7CF-3B8B9DD9D0C7}" destId="{9C0538A6-A620-3547-A6A3-F95C083BD120}" srcOrd="0" destOrd="0" presId="urn:microsoft.com/office/officeart/2005/8/layout/vList2"/>
    <dgm:cxn modelId="{7B8FE9AF-367F-4734-8232-7FBDC808ECA9}" srcId="{0250C7A6-18B6-4AE6-B464-582A78ED907A}" destId="{56EDDEF0-4A23-416C-8108-7A2BC62E2626}" srcOrd="3" destOrd="0" parTransId="{71A043F7-3AD5-4DA8-A3E0-20509ABF6418}" sibTransId="{75F95F40-453C-40E4-A19A-BBA7210248B5}"/>
    <dgm:cxn modelId="{B952E1B7-64A0-CB4F-A248-38F71AD3F8D4}" type="presOf" srcId="{72F2C1B3-7DD8-4D9A-B7A4-4473081DA1F3}" destId="{14A12F15-5FBF-434F-8DED-E7C4AFC3A071}" srcOrd="0" destOrd="0" presId="urn:microsoft.com/office/officeart/2005/8/layout/vList2"/>
    <dgm:cxn modelId="{0D5DEEF6-5810-584F-A8E4-4D8B73E7EEE3}" type="presOf" srcId="{56EDDEF0-4A23-416C-8108-7A2BC62E2626}" destId="{C77C2A36-0415-F34B-A335-EA7BF1D71345}" srcOrd="0" destOrd="0" presId="urn:microsoft.com/office/officeart/2005/8/layout/vList2"/>
    <dgm:cxn modelId="{2E9E0DE1-BAE9-4140-9791-7A4E325AC2D3}" type="presParOf" srcId="{EAC48E44-CA34-AD4C-89C3-7F1059BE268F}" destId="{9C0538A6-A620-3547-A6A3-F95C083BD120}" srcOrd="0" destOrd="0" presId="urn:microsoft.com/office/officeart/2005/8/layout/vList2"/>
    <dgm:cxn modelId="{AE4B0A21-B407-214A-AD64-5C19E0D86C25}" type="presParOf" srcId="{EAC48E44-CA34-AD4C-89C3-7F1059BE268F}" destId="{6CB676AD-EF75-DB4C-A776-578E90DD3245}" srcOrd="1" destOrd="0" presId="urn:microsoft.com/office/officeart/2005/8/layout/vList2"/>
    <dgm:cxn modelId="{A5687EEF-6DE6-6A4F-9316-B4FDD26EDAD4}" type="presParOf" srcId="{EAC48E44-CA34-AD4C-89C3-7F1059BE268F}" destId="{DCA211FB-C85C-3246-BF6E-67B920BA37EF}" srcOrd="2" destOrd="0" presId="urn:microsoft.com/office/officeart/2005/8/layout/vList2"/>
    <dgm:cxn modelId="{9B54C2D7-6EFC-1342-A23D-4F82D83C09FC}" type="presParOf" srcId="{EAC48E44-CA34-AD4C-89C3-7F1059BE268F}" destId="{DB1FA0FC-CFC1-B343-A28B-02F68D624F28}" srcOrd="3" destOrd="0" presId="urn:microsoft.com/office/officeart/2005/8/layout/vList2"/>
    <dgm:cxn modelId="{5EE7DEA4-3EFD-A049-834D-3D3C5E8A771B}" type="presParOf" srcId="{EAC48E44-CA34-AD4C-89C3-7F1059BE268F}" destId="{AB300EAF-F423-F849-9918-F3A6750AB44B}" srcOrd="4" destOrd="0" presId="urn:microsoft.com/office/officeart/2005/8/layout/vList2"/>
    <dgm:cxn modelId="{7AB2BEDF-3CB0-6947-B450-57BFA06A4393}" type="presParOf" srcId="{EAC48E44-CA34-AD4C-89C3-7F1059BE268F}" destId="{8DABEEB4-A5DA-5242-8B43-2B32DD7527DC}" srcOrd="5" destOrd="0" presId="urn:microsoft.com/office/officeart/2005/8/layout/vList2"/>
    <dgm:cxn modelId="{1897034D-7E8F-8846-99AC-CD52935EDCFC}" type="presParOf" srcId="{EAC48E44-CA34-AD4C-89C3-7F1059BE268F}" destId="{C77C2A36-0415-F34B-A335-EA7BF1D71345}" srcOrd="6" destOrd="0" presId="urn:microsoft.com/office/officeart/2005/8/layout/vList2"/>
    <dgm:cxn modelId="{B6555BC9-3121-AA47-9879-9EB4C21D1153}" type="presParOf" srcId="{EAC48E44-CA34-AD4C-89C3-7F1059BE268F}" destId="{29B4ACF5-862B-1E41-B852-8195F5FA97BE}" srcOrd="7" destOrd="0" presId="urn:microsoft.com/office/officeart/2005/8/layout/vList2"/>
    <dgm:cxn modelId="{7DD56C25-62D5-F045-B52D-0AEE17F8A666}" type="presParOf" srcId="{EAC48E44-CA34-AD4C-89C3-7F1059BE268F}" destId="{14A12F15-5FBF-434F-8DED-E7C4AFC3A07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742398B-2E25-4732-807C-69655F4728E3}"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0C93EAD6-F1A1-AF4E-94AE-28CE912C1AA3}">
      <dgm:prSet phldrT="[Text]"/>
      <dgm:spPr/>
      <dgm:t>
        <a:bodyPr/>
        <a:lstStyle/>
        <a:p>
          <a:r>
            <a:rPr lang="en-US" dirty="0"/>
            <a:t>Zeus</a:t>
          </a:r>
        </a:p>
      </dgm:t>
    </dgm:pt>
    <dgm:pt modelId="{1BEEECED-9497-2D4B-A33F-3C8F86F4D7BE}" type="parTrans" cxnId="{FBF6B763-19A5-CE4B-9BAB-E6B2576BC712}">
      <dgm:prSet/>
      <dgm:spPr/>
      <dgm:t>
        <a:bodyPr/>
        <a:lstStyle/>
        <a:p>
          <a:endParaRPr lang="en-US"/>
        </a:p>
      </dgm:t>
    </dgm:pt>
    <dgm:pt modelId="{83003FEC-FE65-0B4D-AB89-03FFFBAA257F}" type="sibTrans" cxnId="{FBF6B763-19A5-CE4B-9BAB-E6B2576BC712}">
      <dgm:prSet/>
      <dgm:spPr/>
      <dgm:t>
        <a:bodyPr/>
        <a:lstStyle/>
        <a:p>
          <a:endParaRPr lang="en-US"/>
        </a:p>
      </dgm:t>
    </dgm:pt>
    <dgm:pt modelId="{D528F576-6DF8-3043-A04A-CD35C4253120}">
      <dgm:prSet phldrT="[Text]"/>
      <dgm:spPr/>
      <dgm:t>
        <a:bodyPr/>
        <a:lstStyle/>
        <a:p>
          <a:r>
            <a:rPr lang="en-US" dirty="0" err="1"/>
            <a:t>Dridex</a:t>
          </a:r>
          <a:endParaRPr lang="en-US" dirty="0"/>
        </a:p>
      </dgm:t>
    </dgm:pt>
    <dgm:pt modelId="{DCB075DC-726B-4840-BF7B-529EF003AD34}" type="parTrans" cxnId="{EEB7D92B-0150-E848-A740-75B769818D74}">
      <dgm:prSet/>
      <dgm:spPr/>
      <dgm:t>
        <a:bodyPr/>
        <a:lstStyle/>
        <a:p>
          <a:endParaRPr lang="en-US"/>
        </a:p>
      </dgm:t>
    </dgm:pt>
    <dgm:pt modelId="{DD3F3791-E21F-714F-994A-0255B134BC1B}" type="sibTrans" cxnId="{EEB7D92B-0150-E848-A740-75B769818D74}">
      <dgm:prSet/>
      <dgm:spPr/>
      <dgm:t>
        <a:bodyPr/>
        <a:lstStyle/>
        <a:p>
          <a:endParaRPr lang="en-US"/>
        </a:p>
      </dgm:t>
    </dgm:pt>
    <dgm:pt modelId="{5BFCC6DF-7FC0-5E44-A5A4-44F732C525E9}">
      <dgm:prSet phldrT="[Text]"/>
      <dgm:spPr/>
      <dgm:t>
        <a:bodyPr/>
        <a:lstStyle/>
        <a:p>
          <a:r>
            <a:rPr lang="en-US" dirty="0" err="1"/>
            <a:t>Emotet</a:t>
          </a:r>
          <a:endParaRPr lang="en-US" dirty="0"/>
        </a:p>
      </dgm:t>
    </dgm:pt>
    <dgm:pt modelId="{C86CC783-5A6F-2F41-AEA4-6221E27D6B93}" type="parTrans" cxnId="{7F0BF666-B416-AE44-851F-684B5DB11FBC}">
      <dgm:prSet/>
      <dgm:spPr/>
      <dgm:t>
        <a:bodyPr/>
        <a:lstStyle/>
        <a:p>
          <a:endParaRPr lang="en-US"/>
        </a:p>
      </dgm:t>
    </dgm:pt>
    <dgm:pt modelId="{33FE76DD-8A82-B94B-BCBD-998BE2230C1E}" type="sibTrans" cxnId="{7F0BF666-B416-AE44-851F-684B5DB11FBC}">
      <dgm:prSet/>
      <dgm:spPr/>
      <dgm:t>
        <a:bodyPr/>
        <a:lstStyle/>
        <a:p>
          <a:endParaRPr lang="en-US"/>
        </a:p>
      </dgm:t>
    </dgm:pt>
    <dgm:pt modelId="{7FA9EB94-22C3-EF4F-91F3-8BCFE30EEA87}">
      <dgm:prSet phldrT="[Text]"/>
      <dgm:spPr/>
      <dgm:t>
        <a:bodyPr/>
        <a:lstStyle/>
        <a:p>
          <a:r>
            <a:rPr lang="en-US" dirty="0" err="1"/>
            <a:t>Lokibot</a:t>
          </a:r>
          <a:endParaRPr lang="en-US" dirty="0"/>
        </a:p>
      </dgm:t>
    </dgm:pt>
    <dgm:pt modelId="{BF92B7D5-13F2-8344-B389-E1259C442360}" type="parTrans" cxnId="{DBAC4E9E-0B46-DD40-BBF4-281B8E407474}">
      <dgm:prSet/>
      <dgm:spPr/>
      <dgm:t>
        <a:bodyPr/>
        <a:lstStyle/>
        <a:p>
          <a:endParaRPr lang="en-US"/>
        </a:p>
      </dgm:t>
    </dgm:pt>
    <dgm:pt modelId="{5E580543-3ADF-134A-9D24-18C07F5C521E}" type="sibTrans" cxnId="{DBAC4E9E-0B46-DD40-BBF4-281B8E407474}">
      <dgm:prSet/>
      <dgm:spPr/>
      <dgm:t>
        <a:bodyPr/>
        <a:lstStyle/>
        <a:p>
          <a:endParaRPr lang="en-US"/>
        </a:p>
      </dgm:t>
    </dgm:pt>
    <dgm:pt modelId="{4B6B061C-923B-5A4E-8399-81CC272252B6}" type="pres">
      <dgm:prSet presAssocID="{2742398B-2E25-4732-807C-69655F4728E3}" presName="diagram" presStyleCnt="0">
        <dgm:presLayoutVars>
          <dgm:dir/>
          <dgm:resizeHandles val="exact"/>
        </dgm:presLayoutVars>
      </dgm:prSet>
      <dgm:spPr/>
    </dgm:pt>
    <dgm:pt modelId="{27EFA265-CBB7-0943-BC04-65F8512CD411}" type="pres">
      <dgm:prSet presAssocID="{0C93EAD6-F1A1-AF4E-94AE-28CE912C1AA3}" presName="node" presStyleLbl="node1" presStyleIdx="0" presStyleCnt="4">
        <dgm:presLayoutVars>
          <dgm:bulletEnabled val="1"/>
        </dgm:presLayoutVars>
      </dgm:prSet>
      <dgm:spPr/>
    </dgm:pt>
    <dgm:pt modelId="{43D8FE78-61AE-2F4A-B8A1-CC699541F761}" type="pres">
      <dgm:prSet presAssocID="{83003FEC-FE65-0B4D-AB89-03FFFBAA257F}" presName="sibTrans" presStyleCnt="0"/>
      <dgm:spPr/>
    </dgm:pt>
    <dgm:pt modelId="{8E74AEBD-5BE5-5748-9F2D-662B36B2F9C0}" type="pres">
      <dgm:prSet presAssocID="{D528F576-6DF8-3043-A04A-CD35C4253120}" presName="node" presStyleLbl="node1" presStyleIdx="1" presStyleCnt="4">
        <dgm:presLayoutVars>
          <dgm:bulletEnabled val="1"/>
        </dgm:presLayoutVars>
      </dgm:prSet>
      <dgm:spPr/>
    </dgm:pt>
    <dgm:pt modelId="{AEF1E62C-2F20-4B4A-8DA1-B8D64E863480}" type="pres">
      <dgm:prSet presAssocID="{DD3F3791-E21F-714F-994A-0255B134BC1B}" presName="sibTrans" presStyleCnt="0"/>
      <dgm:spPr/>
    </dgm:pt>
    <dgm:pt modelId="{C835293F-A436-764F-A401-E1CB9AE092F5}" type="pres">
      <dgm:prSet presAssocID="{5BFCC6DF-7FC0-5E44-A5A4-44F732C525E9}" presName="node" presStyleLbl="node1" presStyleIdx="2" presStyleCnt="4">
        <dgm:presLayoutVars>
          <dgm:bulletEnabled val="1"/>
        </dgm:presLayoutVars>
      </dgm:prSet>
      <dgm:spPr/>
    </dgm:pt>
    <dgm:pt modelId="{1D69B895-EBE9-A54A-AECD-F357A592863B}" type="pres">
      <dgm:prSet presAssocID="{33FE76DD-8A82-B94B-BCBD-998BE2230C1E}" presName="sibTrans" presStyleCnt="0"/>
      <dgm:spPr/>
    </dgm:pt>
    <dgm:pt modelId="{408641A6-4B52-A147-B918-97A26441505D}" type="pres">
      <dgm:prSet presAssocID="{7FA9EB94-22C3-EF4F-91F3-8BCFE30EEA87}" presName="node" presStyleLbl="node1" presStyleIdx="3" presStyleCnt="4">
        <dgm:presLayoutVars>
          <dgm:bulletEnabled val="1"/>
        </dgm:presLayoutVars>
      </dgm:prSet>
      <dgm:spPr/>
    </dgm:pt>
  </dgm:ptLst>
  <dgm:cxnLst>
    <dgm:cxn modelId="{EEB7D92B-0150-E848-A740-75B769818D74}" srcId="{2742398B-2E25-4732-807C-69655F4728E3}" destId="{D528F576-6DF8-3043-A04A-CD35C4253120}" srcOrd="1" destOrd="0" parTransId="{DCB075DC-726B-4840-BF7B-529EF003AD34}" sibTransId="{DD3F3791-E21F-714F-994A-0255B134BC1B}"/>
    <dgm:cxn modelId="{FBF6B763-19A5-CE4B-9BAB-E6B2576BC712}" srcId="{2742398B-2E25-4732-807C-69655F4728E3}" destId="{0C93EAD6-F1A1-AF4E-94AE-28CE912C1AA3}" srcOrd="0" destOrd="0" parTransId="{1BEEECED-9497-2D4B-A33F-3C8F86F4D7BE}" sibTransId="{83003FEC-FE65-0B4D-AB89-03FFFBAA257F}"/>
    <dgm:cxn modelId="{7F0BF666-B416-AE44-851F-684B5DB11FBC}" srcId="{2742398B-2E25-4732-807C-69655F4728E3}" destId="{5BFCC6DF-7FC0-5E44-A5A4-44F732C525E9}" srcOrd="2" destOrd="0" parTransId="{C86CC783-5A6F-2F41-AEA4-6221E27D6B93}" sibTransId="{33FE76DD-8A82-B94B-BCBD-998BE2230C1E}"/>
    <dgm:cxn modelId="{9763E77A-9DDD-304E-9872-CF0DCC5FEE97}" type="presOf" srcId="{0C93EAD6-F1A1-AF4E-94AE-28CE912C1AA3}" destId="{27EFA265-CBB7-0943-BC04-65F8512CD411}" srcOrd="0" destOrd="0" presId="urn:microsoft.com/office/officeart/2005/8/layout/default"/>
    <dgm:cxn modelId="{4F549285-2367-A141-9B70-208AD905E93E}" type="presOf" srcId="{7FA9EB94-22C3-EF4F-91F3-8BCFE30EEA87}" destId="{408641A6-4B52-A147-B918-97A26441505D}" srcOrd="0" destOrd="0" presId="urn:microsoft.com/office/officeart/2005/8/layout/default"/>
    <dgm:cxn modelId="{DBAC4E9E-0B46-DD40-BBF4-281B8E407474}" srcId="{2742398B-2E25-4732-807C-69655F4728E3}" destId="{7FA9EB94-22C3-EF4F-91F3-8BCFE30EEA87}" srcOrd="3" destOrd="0" parTransId="{BF92B7D5-13F2-8344-B389-E1259C442360}" sibTransId="{5E580543-3ADF-134A-9D24-18C07F5C521E}"/>
    <dgm:cxn modelId="{146921C1-85CE-8F48-862C-2A3955CCAC5B}" type="presOf" srcId="{2742398B-2E25-4732-807C-69655F4728E3}" destId="{4B6B061C-923B-5A4E-8399-81CC272252B6}" srcOrd="0" destOrd="0" presId="urn:microsoft.com/office/officeart/2005/8/layout/default"/>
    <dgm:cxn modelId="{389C5CD8-C9E2-0E42-9494-6190D44A00FA}" type="presOf" srcId="{D528F576-6DF8-3043-A04A-CD35C4253120}" destId="{8E74AEBD-5BE5-5748-9F2D-662B36B2F9C0}" srcOrd="0" destOrd="0" presId="urn:microsoft.com/office/officeart/2005/8/layout/default"/>
    <dgm:cxn modelId="{7A6D3FEF-82A8-FC41-8769-5DF1E129E43C}" type="presOf" srcId="{5BFCC6DF-7FC0-5E44-A5A4-44F732C525E9}" destId="{C835293F-A436-764F-A401-E1CB9AE092F5}" srcOrd="0" destOrd="0" presId="urn:microsoft.com/office/officeart/2005/8/layout/default"/>
    <dgm:cxn modelId="{5AA8E028-B9F6-0044-8859-4866B70A0ACA}" type="presParOf" srcId="{4B6B061C-923B-5A4E-8399-81CC272252B6}" destId="{27EFA265-CBB7-0943-BC04-65F8512CD411}" srcOrd="0" destOrd="0" presId="urn:microsoft.com/office/officeart/2005/8/layout/default"/>
    <dgm:cxn modelId="{950C5193-8633-B845-B68F-B017B10FF5C6}" type="presParOf" srcId="{4B6B061C-923B-5A4E-8399-81CC272252B6}" destId="{43D8FE78-61AE-2F4A-B8A1-CC699541F761}" srcOrd="1" destOrd="0" presId="urn:microsoft.com/office/officeart/2005/8/layout/default"/>
    <dgm:cxn modelId="{53CE1F0F-1EFC-DD4D-B7B3-54EA182B0EC6}" type="presParOf" srcId="{4B6B061C-923B-5A4E-8399-81CC272252B6}" destId="{8E74AEBD-5BE5-5748-9F2D-662B36B2F9C0}" srcOrd="2" destOrd="0" presId="urn:microsoft.com/office/officeart/2005/8/layout/default"/>
    <dgm:cxn modelId="{B0C1BD25-FA78-6341-9B73-2655236FD033}" type="presParOf" srcId="{4B6B061C-923B-5A4E-8399-81CC272252B6}" destId="{AEF1E62C-2F20-4B4A-8DA1-B8D64E863480}" srcOrd="3" destOrd="0" presId="urn:microsoft.com/office/officeart/2005/8/layout/default"/>
    <dgm:cxn modelId="{A6F383A8-ACE3-FB45-A807-44C1D04BC141}" type="presParOf" srcId="{4B6B061C-923B-5A4E-8399-81CC272252B6}" destId="{C835293F-A436-764F-A401-E1CB9AE092F5}" srcOrd="4" destOrd="0" presId="urn:microsoft.com/office/officeart/2005/8/layout/default"/>
    <dgm:cxn modelId="{CA08C925-71CF-E849-A4A5-792435B3C033}" type="presParOf" srcId="{4B6B061C-923B-5A4E-8399-81CC272252B6}" destId="{1D69B895-EBE9-A54A-AECD-F357A592863B}" srcOrd="5" destOrd="0" presId="urn:microsoft.com/office/officeart/2005/8/layout/default"/>
    <dgm:cxn modelId="{D607D877-0083-4C45-B3EA-98BD838447A9}" type="presParOf" srcId="{4B6B061C-923B-5A4E-8399-81CC272252B6}" destId="{408641A6-4B52-A147-B918-97A26441505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42398B-2E25-4732-807C-69655F4728E3}"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EE79BB4A-E109-C345-8CC7-1689045A9332}" type="pres">
      <dgm:prSet presAssocID="{2742398B-2E25-4732-807C-69655F4728E3}" presName="diagram" presStyleCnt="0">
        <dgm:presLayoutVars>
          <dgm:dir/>
          <dgm:resizeHandles val="exact"/>
        </dgm:presLayoutVars>
      </dgm:prSet>
      <dgm:spPr/>
    </dgm:pt>
  </dgm:ptLst>
  <dgm:cxnLst>
    <dgm:cxn modelId="{597442D0-8D36-C349-BBC5-18AE21EAF47C}" type="presOf" srcId="{2742398B-2E25-4732-807C-69655F4728E3}" destId="{EE79BB4A-E109-C345-8CC7-1689045A9332}" srcOrd="0" destOrd="0" presId="urn:microsoft.com/office/officeart/2005/8/layout/default"/>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250C7A6-18B6-4AE6-B464-582A78ED907A}" type="doc">
      <dgm:prSet loTypeId="urn:microsoft.com/office/officeart/2018/2/layout/IconLabelList" loCatId="icon" qsTypeId="urn:microsoft.com/office/officeart/2005/8/quickstyle/simple4" qsCatId="simple" csTypeId="urn:microsoft.com/office/officeart/2018/5/colors/Iconchunking_neutralbg_accent0_3" csCatId="mainScheme" phldr="1"/>
      <dgm:spPr/>
      <dgm:t>
        <a:bodyPr/>
        <a:lstStyle/>
        <a:p>
          <a:endParaRPr lang="en-US"/>
        </a:p>
      </dgm:t>
    </dgm:pt>
    <dgm:pt modelId="{16E0CC96-7707-4BDB-B7CF-3B8B9DD9D0C7}">
      <dgm:prSet/>
      <dgm:spPr/>
      <dgm:t>
        <a:bodyPr/>
        <a:lstStyle/>
        <a:p>
          <a:pPr>
            <a:lnSpc>
              <a:spcPct val="100000"/>
            </a:lnSpc>
          </a:pPr>
          <a:r>
            <a:rPr lang="en-US" dirty="0"/>
            <a:t>Targets</a:t>
          </a:r>
          <a:r>
            <a:rPr lang="en-US" baseline="0" dirty="0"/>
            <a:t> Mac endpoints: computers and iPhones</a:t>
          </a:r>
          <a:endParaRPr lang="en-US" dirty="0"/>
        </a:p>
      </dgm:t>
    </dgm:pt>
    <dgm:pt modelId="{B28E9E84-7411-449E-AF9D-91079DFBE37C}" type="parTrans" cxnId="{E1FEAB34-91EC-407D-B2E5-599CFA055701}">
      <dgm:prSet/>
      <dgm:spPr/>
      <dgm:t>
        <a:bodyPr/>
        <a:lstStyle/>
        <a:p>
          <a:endParaRPr lang="en-US"/>
        </a:p>
      </dgm:t>
    </dgm:pt>
    <dgm:pt modelId="{7DAC72E2-BC7F-4AAF-BB80-B28F9AFAE621}" type="sibTrans" cxnId="{E1FEAB34-91EC-407D-B2E5-599CFA055701}">
      <dgm:prSet/>
      <dgm:spPr/>
      <dgm:t>
        <a:bodyPr/>
        <a:lstStyle/>
        <a:p>
          <a:endParaRPr lang="en-US"/>
        </a:p>
      </dgm:t>
    </dgm:pt>
    <dgm:pt modelId="{7A19C230-E1DE-4F0E-B9F5-F96F50FF3181}">
      <dgm:prSet/>
      <dgm:spPr/>
      <dgm:t>
        <a:bodyPr/>
        <a:lstStyle/>
        <a:p>
          <a:pPr>
            <a:lnSpc>
              <a:spcPct val="100000"/>
            </a:lnSpc>
          </a:pPr>
          <a:r>
            <a:rPr lang="en-US" dirty="0"/>
            <a:t>Steals browser cookies for exchange, wallets</a:t>
          </a:r>
        </a:p>
      </dgm:t>
    </dgm:pt>
    <dgm:pt modelId="{A9ACF1C7-75FB-45D1-ACA8-85CBF8BC6220}" type="parTrans" cxnId="{3B034573-BB39-4727-8366-BE1A81EFE7E4}">
      <dgm:prSet/>
      <dgm:spPr/>
      <dgm:t>
        <a:bodyPr/>
        <a:lstStyle/>
        <a:p>
          <a:endParaRPr lang="en-US"/>
        </a:p>
      </dgm:t>
    </dgm:pt>
    <dgm:pt modelId="{3B65EF72-D86F-4345-86AB-0C1CF6A73CC9}" type="sibTrans" cxnId="{3B034573-BB39-4727-8366-BE1A81EFE7E4}">
      <dgm:prSet/>
      <dgm:spPr/>
      <dgm:t>
        <a:bodyPr/>
        <a:lstStyle/>
        <a:p>
          <a:endParaRPr lang="en-US"/>
        </a:p>
      </dgm:t>
    </dgm:pt>
    <dgm:pt modelId="{A5EAB06A-EB89-4DB8-A8F2-3163DD8C75D7}">
      <dgm:prSet/>
      <dgm:spPr/>
      <dgm:t>
        <a:bodyPr/>
        <a:lstStyle/>
        <a:p>
          <a:pPr>
            <a:lnSpc>
              <a:spcPct val="100000"/>
            </a:lnSpc>
          </a:pPr>
          <a:r>
            <a:rPr lang="en-US" dirty="0"/>
            <a:t>Steals browser passwords, credit cards, texts </a:t>
          </a:r>
          <a:r>
            <a:rPr lang="en-US" dirty="0" err="1"/>
            <a:t>etc</a:t>
          </a:r>
          <a:endParaRPr lang="en-US" dirty="0"/>
        </a:p>
      </dgm:t>
    </dgm:pt>
    <dgm:pt modelId="{60076BD3-5B58-421F-9C96-3AD0093B2F12}" type="parTrans" cxnId="{4F29B817-D1D4-437B-967B-4ABDAF376C53}">
      <dgm:prSet/>
      <dgm:spPr/>
      <dgm:t>
        <a:bodyPr/>
        <a:lstStyle/>
        <a:p>
          <a:endParaRPr lang="en-US"/>
        </a:p>
      </dgm:t>
    </dgm:pt>
    <dgm:pt modelId="{1BDCAA44-D49D-4D16-AE6D-E352CC855956}" type="sibTrans" cxnId="{4F29B817-D1D4-437B-967B-4ABDAF376C53}">
      <dgm:prSet/>
      <dgm:spPr/>
      <dgm:t>
        <a:bodyPr/>
        <a:lstStyle/>
        <a:p>
          <a:endParaRPr lang="en-US"/>
        </a:p>
      </dgm:t>
    </dgm:pt>
    <dgm:pt modelId="{56EDDEF0-4A23-416C-8108-7A2BC62E2626}">
      <dgm:prSet/>
      <dgm:spPr/>
      <dgm:t>
        <a:bodyPr/>
        <a:lstStyle/>
        <a:p>
          <a:pPr>
            <a:lnSpc>
              <a:spcPct val="100000"/>
            </a:lnSpc>
          </a:pPr>
          <a:r>
            <a:rPr lang="en-US" dirty="0"/>
            <a:t>Retains control through backdoor</a:t>
          </a:r>
        </a:p>
      </dgm:t>
    </dgm:pt>
    <dgm:pt modelId="{71A043F7-3AD5-4DA8-A3E0-20509ABF6418}" type="parTrans" cxnId="{7B8FE9AF-367F-4734-8232-7FBDC808ECA9}">
      <dgm:prSet/>
      <dgm:spPr/>
      <dgm:t>
        <a:bodyPr/>
        <a:lstStyle/>
        <a:p>
          <a:endParaRPr lang="en-US"/>
        </a:p>
      </dgm:t>
    </dgm:pt>
    <dgm:pt modelId="{75F95F40-453C-40E4-A19A-BBA7210248B5}" type="sibTrans" cxnId="{7B8FE9AF-367F-4734-8232-7FBDC808ECA9}">
      <dgm:prSet/>
      <dgm:spPr/>
      <dgm:t>
        <a:bodyPr/>
        <a:lstStyle/>
        <a:p>
          <a:endParaRPr lang="en-US"/>
        </a:p>
      </dgm:t>
    </dgm:pt>
    <dgm:pt modelId="{72F2C1B3-7DD8-4D9A-B7A4-4473081DA1F3}">
      <dgm:prSet/>
      <dgm:spPr/>
      <dgm:t>
        <a:bodyPr/>
        <a:lstStyle/>
        <a:p>
          <a:pPr>
            <a:lnSpc>
              <a:spcPct val="100000"/>
            </a:lnSpc>
          </a:pPr>
          <a:r>
            <a:rPr lang="en-US" dirty="0"/>
            <a:t>Download and installs Koto coin-miner </a:t>
          </a:r>
        </a:p>
      </dgm:t>
    </dgm:pt>
    <dgm:pt modelId="{99F7AAEE-4F79-47D4-BDA1-EF44B3C8E4C1}" type="parTrans" cxnId="{02E4E49B-33B6-41C1-B306-8705FAEEFACD}">
      <dgm:prSet/>
      <dgm:spPr/>
      <dgm:t>
        <a:bodyPr/>
        <a:lstStyle/>
        <a:p>
          <a:endParaRPr lang="en-US"/>
        </a:p>
      </dgm:t>
    </dgm:pt>
    <dgm:pt modelId="{04AE9ED1-14A4-40BB-B171-1DF177E34E58}" type="sibTrans" cxnId="{02E4E49B-33B6-41C1-B306-8705FAEEFACD}">
      <dgm:prSet/>
      <dgm:spPr/>
      <dgm:t>
        <a:bodyPr/>
        <a:lstStyle/>
        <a:p>
          <a:endParaRPr lang="en-US"/>
        </a:p>
      </dgm:t>
    </dgm:pt>
    <dgm:pt modelId="{25667D93-5B45-4680-A709-5FC1BA83B7A2}" type="pres">
      <dgm:prSet presAssocID="{0250C7A6-18B6-4AE6-B464-582A78ED907A}" presName="root" presStyleCnt="0">
        <dgm:presLayoutVars>
          <dgm:dir/>
          <dgm:resizeHandles val="exact"/>
        </dgm:presLayoutVars>
      </dgm:prSet>
      <dgm:spPr/>
    </dgm:pt>
    <dgm:pt modelId="{FD5D7522-FE97-4D4A-9241-A9E2A73031DD}" type="pres">
      <dgm:prSet presAssocID="{16E0CC96-7707-4BDB-B7CF-3B8B9DD9D0C7}" presName="compNode" presStyleCnt="0"/>
      <dgm:spPr/>
    </dgm:pt>
    <dgm:pt modelId="{8C22064B-71D9-4F57-ACEF-678BFD309869}" type="pres">
      <dgm:prSet presAssocID="{16E0CC96-7707-4BDB-B7CF-3B8B9DD9D0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8BFDE21-4248-4E55-B5FD-FF8674CE0F8C}" type="pres">
      <dgm:prSet presAssocID="{16E0CC96-7707-4BDB-B7CF-3B8B9DD9D0C7}" presName="spaceRect" presStyleCnt="0"/>
      <dgm:spPr/>
    </dgm:pt>
    <dgm:pt modelId="{3567BD4F-9D99-4E03-AE4B-58D6C7721715}" type="pres">
      <dgm:prSet presAssocID="{16E0CC96-7707-4BDB-B7CF-3B8B9DD9D0C7}" presName="textRect" presStyleLbl="revTx" presStyleIdx="0" presStyleCnt="5">
        <dgm:presLayoutVars>
          <dgm:chMax val="1"/>
          <dgm:chPref val="1"/>
        </dgm:presLayoutVars>
      </dgm:prSet>
      <dgm:spPr/>
    </dgm:pt>
    <dgm:pt modelId="{AA40D349-833B-42D1-90CC-40BE46E97661}" type="pres">
      <dgm:prSet presAssocID="{7DAC72E2-BC7F-4AAF-BB80-B28F9AFAE621}" presName="sibTrans" presStyleCnt="0"/>
      <dgm:spPr/>
    </dgm:pt>
    <dgm:pt modelId="{2BA7B33C-6327-4B59-B150-923CB879B27C}" type="pres">
      <dgm:prSet presAssocID="{7A19C230-E1DE-4F0E-B9F5-F96F50FF3181}" presName="compNode" presStyleCnt="0"/>
      <dgm:spPr/>
    </dgm:pt>
    <dgm:pt modelId="{395E1BA4-73B5-46B6-B0B7-EC05D6E2A127}" type="pres">
      <dgm:prSet presAssocID="{7A19C230-E1DE-4F0E-B9F5-F96F50FF318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DEFB115C-B6C0-4688-9707-0654C9C92AE3}" type="pres">
      <dgm:prSet presAssocID="{7A19C230-E1DE-4F0E-B9F5-F96F50FF3181}" presName="spaceRect" presStyleCnt="0"/>
      <dgm:spPr/>
    </dgm:pt>
    <dgm:pt modelId="{B4A53F69-9BF0-4B26-8FBC-6A0CA99F79AA}" type="pres">
      <dgm:prSet presAssocID="{7A19C230-E1DE-4F0E-B9F5-F96F50FF3181}" presName="textRect" presStyleLbl="revTx" presStyleIdx="1" presStyleCnt="5">
        <dgm:presLayoutVars>
          <dgm:chMax val="1"/>
          <dgm:chPref val="1"/>
        </dgm:presLayoutVars>
      </dgm:prSet>
      <dgm:spPr/>
    </dgm:pt>
    <dgm:pt modelId="{4F09F184-1DF2-4FEA-B701-33ED4A5C6FB6}" type="pres">
      <dgm:prSet presAssocID="{3B65EF72-D86F-4345-86AB-0C1CF6A73CC9}" presName="sibTrans" presStyleCnt="0"/>
      <dgm:spPr/>
    </dgm:pt>
    <dgm:pt modelId="{7423CB52-B248-4D85-8F6D-A24EDF52C814}" type="pres">
      <dgm:prSet presAssocID="{A5EAB06A-EB89-4DB8-A8F2-3163DD8C75D7}" presName="compNode" presStyleCnt="0"/>
      <dgm:spPr/>
    </dgm:pt>
    <dgm:pt modelId="{074A3826-C244-477F-A34B-1101E3ACA5E3}" type="pres">
      <dgm:prSet presAssocID="{A5EAB06A-EB89-4DB8-A8F2-3163DD8C75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ternet"/>
        </a:ext>
      </dgm:extLst>
    </dgm:pt>
    <dgm:pt modelId="{931283C7-EA0E-4E91-B7E9-7209CEBF30BD}" type="pres">
      <dgm:prSet presAssocID="{A5EAB06A-EB89-4DB8-A8F2-3163DD8C75D7}" presName="spaceRect" presStyleCnt="0"/>
      <dgm:spPr/>
    </dgm:pt>
    <dgm:pt modelId="{83E81327-10B0-4268-BFEB-9E7D2D53C310}" type="pres">
      <dgm:prSet presAssocID="{A5EAB06A-EB89-4DB8-A8F2-3163DD8C75D7}" presName="textRect" presStyleLbl="revTx" presStyleIdx="2" presStyleCnt="5">
        <dgm:presLayoutVars>
          <dgm:chMax val="1"/>
          <dgm:chPref val="1"/>
        </dgm:presLayoutVars>
      </dgm:prSet>
      <dgm:spPr/>
    </dgm:pt>
    <dgm:pt modelId="{2B9CB6B8-D368-45F6-B840-8799DEE6B21C}" type="pres">
      <dgm:prSet presAssocID="{1BDCAA44-D49D-4D16-AE6D-E352CC855956}" presName="sibTrans" presStyleCnt="0"/>
      <dgm:spPr/>
    </dgm:pt>
    <dgm:pt modelId="{7610227A-8A73-4957-B202-A0B918E88332}" type="pres">
      <dgm:prSet presAssocID="{56EDDEF0-4A23-416C-8108-7A2BC62E2626}" presName="compNode" presStyleCnt="0"/>
      <dgm:spPr/>
    </dgm:pt>
    <dgm:pt modelId="{0D739BEC-B19B-4F59-9250-CE152F2A58D0}" type="pres">
      <dgm:prSet presAssocID="{56EDDEF0-4A23-416C-8108-7A2BC62E2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uck"/>
        </a:ext>
      </dgm:extLst>
    </dgm:pt>
    <dgm:pt modelId="{8F70076C-5F76-4FBC-9CF8-46F04CD07DE4}" type="pres">
      <dgm:prSet presAssocID="{56EDDEF0-4A23-416C-8108-7A2BC62E2626}" presName="spaceRect" presStyleCnt="0"/>
      <dgm:spPr/>
    </dgm:pt>
    <dgm:pt modelId="{C90B9B8C-92C8-475C-8059-11F8137252AA}" type="pres">
      <dgm:prSet presAssocID="{56EDDEF0-4A23-416C-8108-7A2BC62E2626}" presName="textRect" presStyleLbl="revTx" presStyleIdx="3" presStyleCnt="5">
        <dgm:presLayoutVars>
          <dgm:chMax val="1"/>
          <dgm:chPref val="1"/>
        </dgm:presLayoutVars>
      </dgm:prSet>
      <dgm:spPr/>
    </dgm:pt>
    <dgm:pt modelId="{B914D978-F760-4096-B0AA-00E2842750DD}" type="pres">
      <dgm:prSet presAssocID="{75F95F40-453C-40E4-A19A-BBA7210248B5}" presName="sibTrans" presStyleCnt="0"/>
      <dgm:spPr/>
    </dgm:pt>
    <dgm:pt modelId="{633A1BA1-1BA6-4A60-A439-AC2BCA398EE5}" type="pres">
      <dgm:prSet presAssocID="{72F2C1B3-7DD8-4D9A-B7A4-4473081DA1F3}" presName="compNode" presStyleCnt="0"/>
      <dgm:spPr/>
    </dgm:pt>
    <dgm:pt modelId="{297118B3-1A96-4588-8C85-2691A73574E6}" type="pres">
      <dgm:prSet presAssocID="{72F2C1B3-7DD8-4D9A-B7A4-4473081DA1F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850DB85D-43FE-450E-9D1F-A92314236E2C}" type="pres">
      <dgm:prSet presAssocID="{72F2C1B3-7DD8-4D9A-B7A4-4473081DA1F3}" presName="spaceRect" presStyleCnt="0"/>
      <dgm:spPr/>
    </dgm:pt>
    <dgm:pt modelId="{08780B89-3EB3-4DCC-9F8D-8DD6D6B2122E}" type="pres">
      <dgm:prSet presAssocID="{72F2C1B3-7DD8-4D9A-B7A4-4473081DA1F3}" presName="textRect" presStyleLbl="revTx" presStyleIdx="4" presStyleCnt="5">
        <dgm:presLayoutVars>
          <dgm:chMax val="1"/>
          <dgm:chPref val="1"/>
        </dgm:presLayoutVars>
      </dgm:prSet>
      <dgm:spPr/>
    </dgm:pt>
  </dgm:ptLst>
  <dgm:cxnLst>
    <dgm:cxn modelId="{4F29B817-D1D4-437B-967B-4ABDAF376C53}" srcId="{0250C7A6-18B6-4AE6-B464-582A78ED907A}" destId="{A5EAB06A-EB89-4DB8-A8F2-3163DD8C75D7}" srcOrd="2" destOrd="0" parTransId="{60076BD3-5B58-421F-9C96-3AD0093B2F12}" sibTransId="{1BDCAA44-D49D-4D16-AE6D-E352CC855956}"/>
    <dgm:cxn modelId="{E1FEAB34-91EC-407D-B2E5-599CFA055701}" srcId="{0250C7A6-18B6-4AE6-B464-582A78ED907A}" destId="{16E0CC96-7707-4BDB-B7CF-3B8B9DD9D0C7}" srcOrd="0" destOrd="0" parTransId="{B28E9E84-7411-449E-AF9D-91079DFBE37C}" sibTransId="{7DAC72E2-BC7F-4AAF-BB80-B28F9AFAE621}"/>
    <dgm:cxn modelId="{70C53E55-551E-7442-9E1B-B74838723D2D}" type="presOf" srcId="{72F2C1B3-7DD8-4D9A-B7A4-4473081DA1F3}" destId="{08780B89-3EB3-4DCC-9F8D-8DD6D6B2122E}" srcOrd="0" destOrd="0" presId="urn:microsoft.com/office/officeart/2018/2/layout/IconLabelList"/>
    <dgm:cxn modelId="{3B034573-BB39-4727-8366-BE1A81EFE7E4}" srcId="{0250C7A6-18B6-4AE6-B464-582A78ED907A}" destId="{7A19C230-E1DE-4F0E-B9F5-F96F50FF3181}" srcOrd="1" destOrd="0" parTransId="{A9ACF1C7-75FB-45D1-ACA8-85CBF8BC6220}" sibTransId="{3B65EF72-D86F-4345-86AB-0C1CF6A73CC9}"/>
    <dgm:cxn modelId="{ECB03181-A6E2-7F41-ABE9-10123C1D6ADF}" type="presOf" srcId="{56EDDEF0-4A23-416C-8108-7A2BC62E2626}" destId="{C90B9B8C-92C8-475C-8059-11F8137252AA}" srcOrd="0" destOrd="0" presId="urn:microsoft.com/office/officeart/2018/2/layout/IconLabelList"/>
    <dgm:cxn modelId="{86D6C589-B4D3-D643-840D-AD5AD6640C45}" type="presOf" srcId="{16E0CC96-7707-4BDB-B7CF-3B8B9DD9D0C7}" destId="{3567BD4F-9D99-4E03-AE4B-58D6C7721715}" srcOrd="0" destOrd="0" presId="urn:microsoft.com/office/officeart/2018/2/layout/IconLabelList"/>
    <dgm:cxn modelId="{02E4E49B-33B6-41C1-B306-8705FAEEFACD}" srcId="{0250C7A6-18B6-4AE6-B464-582A78ED907A}" destId="{72F2C1B3-7DD8-4D9A-B7A4-4473081DA1F3}" srcOrd="4" destOrd="0" parTransId="{99F7AAEE-4F79-47D4-BDA1-EF44B3C8E4C1}" sibTransId="{04AE9ED1-14A4-40BB-B171-1DF177E34E58}"/>
    <dgm:cxn modelId="{F54AB29F-9511-7F49-BDDE-7E674E789992}" type="presOf" srcId="{7A19C230-E1DE-4F0E-B9F5-F96F50FF3181}" destId="{B4A53F69-9BF0-4B26-8FBC-6A0CA99F79AA}" srcOrd="0" destOrd="0" presId="urn:microsoft.com/office/officeart/2018/2/layout/IconLabelList"/>
    <dgm:cxn modelId="{7B8FE9AF-367F-4734-8232-7FBDC808ECA9}" srcId="{0250C7A6-18B6-4AE6-B464-582A78ED907A}" destId="{56EDDEF0-4A23-416C-8108-7A2BC62E2626}" srcOrd="3" destOrd="0" parTransId="{71A043F7-3AD5-4DA8-A3E0-20509ABF6418}" sibTransId="{75F95F40-453C-40E4-A19A-BBA7210248B5}"/>
    <dgm:cxn modelId="{FD74B2DE-5FAD-5345-8AF0-BAA112C1F3BD}" type="presOf" srcId="{A5EAB06A-EB89-4DB8-A8F2-3163DD8C75D7}" destId="{83E81327-10B0-4268-BFEB-9E7D2D53C310}" srcOrd="0" destOrd="0" presId="urn:microsoft.com/office/officeart/2018/2/layout/IconLabelList"/>
    <dgm:cxn modelId="{29977AE8-A60F-A84C-AE61-39099813B8AF}" type="presOf" srcId="{0250C7A6-18B6-4AE6-B464-582A78ED907A}" destId="{25667D93-5B45-4680-A709-5FC1BA83B7A2}" srcOrd="0" destOrd="0" presId="urn:microsoft.com/office/officeart/2018/2/layout/IconLabelList"/>
    <dgm:cxn modelId="{E84E51D4-DEDB-2843-A904-02CF2F2A1FAF}" type="presParOf" srcId="{25667D93-5B45-4680-A709-5FC1BA83B7A2}" destId="{FD5D7522-FE97-4D4A-9241-A9E2A73031DD}" srcOrd="0" destOrd="0" presId="urn:microsoft.com/office/officeart/2018/2/layout/IconLabelList"/>
    <dgm:cxn modelId="{A3141278-29A8-3444-825D-8409627117E0}" type="presParOf" srcId="{FD5D7522-FE97-4D4A-9241-A9E2A73031DD}" destId="{8C22064B-71D9-4F57-ACEF-678BFD309869}" srcOrd="0" destOrd="0" presId="urn:microsoft.com/office/officeart/2018/2/layout/IconLabelList"/>
    <dgm:cxn modelId="{0CA81855-B1FD-9440-8F86-04201A6AE229}" type="presParOf" srcId="{FD5D7522-FE97-4D4A-9241-A9E2A73031DD}" destId="{48BFDE21-4248-4E55-B5FD-FF8674CE0F8C}" srcOrd="1" destOrd="0" presId="urn:microsoft.com/office/officeart/2018/2/layout/IconLabelList"/>
    <dgm:cxn modelId="{32DA55E4-86EE-8B43-ACBF-61EBDF450000}" type="presParOf" srcId="{FD5D7522-FE97-4D4A-9241-A9E2A73031DD}" destId="{3567BD4F-9D99-4E03-AE4B-58D6C7721715}" srcOrd="2" destOrd="0" presId="urn:microsoft.com/office/officeart/2018/2/layout/IconLabelList"/>
    <dgm:cxn modelId="{6F37A679-B162-D54B-B4DD-B43271350A6E}" type="presParOf" srcId="{25667D93-5B45-4680-A709-5FC1BA83B7A2}" destId="{AA40D349-833B-42D1-90CC-40BE46E97661}" srcOrd="1" destOrd="0" presId="urn:microsoft.com/office/officeart/2018/2/layout/IconLabelList"/>
    <dgm:cxn modelId="{645B5708-E280-BF46-B9A3-4D47D479C32C}" type="presParOf" srcId="{25667D93-5B45-4680-A709-5FC1BA83B7A2}" destId="{2BA7B33C-6327-4B59-B150-923CB879B27C}" srcOrd="2" destOrd="0" presId="urn:microsoft.com/office/officeart/2018/2/layout/IconLabelList"/>
    <dgm:cxn modelId="{38B1CBFF-37E6-6D47-AE88-1D6BC2EA0339}" type="presParOf" srcId="{2BA7B33C-6327-4B59-B150-923CB879B27C}" destId="{395E1BA4-73B5-46B6-B0B7-EC05D6E2A127}" srcOrd="0" destOrd="0" presId="urn:microsoft.com/office/officeart/2018/2/layout/IconLabelList"/>
    <dgm:cxn modelId="{8D723844-F92D-1545-8C74-895EA4596B0B}" type="presParOf" srcId="{2BA7B33C-6327-4B59-B150-923CB879B27C}" destId="{DEFB115C-B6C0-4688-9707-0654C9C92AE3}" srcOrd="1" destOrd="0" presId="urn:microsoft.com/office/officeart/2018/2/layout/IconLabelList"/>
    <dgm:cxn modelId="{92F88CCC-5C4D-DF4B-BE1F-C82DF729E986}" type="presParOf" srcId="{2BA7B33C-6327-4B59-B150-923CB879B27C}" destId="{B4A53F69-9BF0-4B26-8FBC-6A0CA99F79AA}" srcOrd="2" destOrd="0" presId="urn:microsoft.com/office/officeart/2018/2/layout/IconLabelList"/>
    <dgm:cxn modelId="{6BE270B8-4DA3-6E44-9B18-E0CC3544CE3C}" type="presParOf" srcId="{25667D93-5B45-4680-A709-5FC1BA83B7A2}" destId="{4F09F184-1DF2-4FEA-B701-33ED4A5C6FB6}" srcOrd="3" destOrd="0" presId="urn:microsoft.com/office/officeart/2018/2/layout/IconLabelList"/>
    <dgm:cxn modelId="{959F328D-1442-224B-9834-59C672AFC766}" type="presParOf" srcId="{25667D93-5B45-4680-A709-5FC1BA83B7A2}" destId="{7423CB52-B248-4D85-8F6D-A24EDF52C814}" srcOrd="4" destOrd="0" presId="urn:microsoft.com/office/officeart/2018/2/layout/IconLabelList"/>
    <dgm:cxn modelId="{140C78FB-B296-AC40-87BA-A675A834F8E5}" type="presParOf" srcId="{7423CB52-B248-4D85-8F6D-A24EDF52C814}" destId="{074A3826-C244-477F-A34B-1101E3ACA5E3}" srcOrd="0" destOrd="0" presId="urn:microsoft.com/office/officeart/2018/2/layout/IconLabelList"/>
    <dgm:cxn modelId="{D4D7A3D6-2037-CC4D-92A0-3DD489734D85}" type="presParOf" srcId="{7423CB52-B248-4D85-8F6D-A24EDF52C814}" destId="{931283C7-EA0E-4E91-B7E9-7209CEBF30BD}" srcOrd="1" destOrd="0" presId="urn:microsoft.com/office/officeart/2018/2/layout/IconLabelList"/>
    <dgm:cxn modelId="{65B33101-77EF-3F48-965E-D78D6A045C98}" type="presParOf" srcId="{7423CB52-B248-4D85-8F6D-A24EDF52C814}" destId="{83E81327-10B0-4268-BFEB-9E7D2D53C310}" srcOrd="2" destOrd="0" presId="urn:microsoft.com/office/officeart/2018/2/layout/IconLabelList"/>
    <dgm:cxn modelId="{C0CD15EB-4F62-B544-8663-70B2E6362CC3}" type="presParOf" srcId="{25667D93-5B45-4680-A709-5FC1BA83B7A2}" destId="{2B9CB6B8-D368-45F6-B840-8799DEE6B21C}" srcOrd="5" destOrd="0" presId="urn:microsoft.com/office/officeart/2018/2/layout/IconLabelList"/>
    <dgm:cxn modelId="{A0C50BD5-43A1-6243-B868-A9B82D4D49DA}" type="presParOf" srcId="{25667D93-5B45-4680-A709-5FC1BA83B7A2}" destId="{7610227A-8A73-4957-B202-A0B918E88332}" srcOrd="6" destOrd="0" presId="urn:microsoft.com/office/officeart/2018/2/layout/IconLabelList"/>
    <dgm:cxn modelId="{5EC69319-61ED-BB44-BEB9-C3765C6C977A}" type="presParOf" srcId="{7610227A-8A73-4957-B202-A0B918E88332}" destId="{0D739BEC-B19B-4F59-9250-CE152F2A58D0}" srcOrd="0" destOrd="0" presId="urn:microsoft.com/office/officeart/2018/2/layout/IconLabelList"/>
    <dgm:cxn modelId="{FBFB97AC-6497-D24C-A72D-4AE24E610555}" type="presParOf" srcId="{7610227A-8A73-4957-B202-A0B918E88332}" destId="{8F70076C-5F76-4FBC-9CF8-46F04CD07DE4}" srcOrd="1" destOrd="0" presId="urn:microsoft.com/office/officeart/2018/2/layout/IconLabelList"/>
    <dgm:cxn modelId="{D5CC3261-1DB5-8349-9350-783E9D8EC2B4}" type="presParOf" srcId="{7610227A-8A73-4957-B202-A0B918E88332}" destId="{C90B9B8C-92C8-475C-8059-11F8137252AA}" srcOrd="2" destOrd="0" presId="urn:microsoft.com/office/officeart/2018/2/layout/IconLabelList"/>
    <dgm:cxn modelId="{99301FAE-2446-2E40-BD3A-2AA07C9003CE}" type="presParOf" srcId="{25667D93-5B45-4680-A709-5FC1BA83B7A2}" destId="{B914D978-F760-4096-B0AA-00E2842750DD}" srcOrd="7" destOrd="0" presId="urn:microsoft.com/office/officeart/2018/2/layout/IconLabelList"/>
    <dgm:cxn modelId="{F19A8086-3151-C343-B91D-9B5BD5837C91}" type="presParOf" srcId="{25667D93-5B45-4680-A709-5FC1BA83B7A2}" destId="{633A1BA1-1BA6-4A60-A439-AC2BCA398EE5}" srcOrd="8" destOrd="0" presId="urn:microsoft.com/office/officeart/2018/2/layout/IconLabelList"/>
    <dgm:cxn modelId="{933ADBB5-D6E1-7B48-8710-91DBBAAF4163}" type="presParOf" srcId="{633A1BA1-1BA6-4A60-A439-AC2BCA398EE5}" destId="{297118B3-1A96-4588-8C85-2691A73574E6}" srcOrd="0" destOrd="0" presId="urn:microsoft.com/office/officeart/2018/2/layout/IconLabelList"/>
    <dgm:cxn modelId="{0E0EA0D7-348A-4F4D-858F-B8B12B62C843}" type="presParOf" srcId="{633A1BA1-1BA6-4A60-A439-AC2BCA398EE5}" destId="{850DB85D-43FE-450E-9D1F-A92314236E2C}" srcOrd="1" destOrd="0" presId="urn:microsoft.com/office/officeart/2018/2/layout/IconLabelList"/>
    <dgm:cxn modelId="{97E015E3-6F3E-B24F-9B69-351D13303333}" type="presParOf" srcId="{633A1BA1-1BA6-4A60-A439-AC2BCA398EE5}" destId="{08780B89-3EB3-4DCC-9F8D-8DD6D6B2122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FFF09C4-1CD1-4707-8826-D028CC07CFCF}" type="doc">
      <dgm:prSet loTypeId="urn:microsoft.com/office/officeart/2005/8/layout/vList5" loCatId="list" qsTypeId="urn:microsoft.com/office/officeart/2005/8/quickstyle/simple2" qsCatId="simple" csTypeId="urn:microsoft.com/office/officeart/2005/8/colors/colorful2" csCatId="colorful"/>
      <dgm:spPr/>
      <dgm:t>
        <a:bodyPr/>
        <a:lstStyle/>
        <a:p>
          <a:endParaRPr lang="en-US"/>
        </a:p>
      </dgm:t>
    </dgm:pt>
    <dgm:pt modelId="{9F6C0E13-60BE-481D-AFEA-9639A418ACB2}">
      <dgm:prSet/>
      <dgm:spPr/>
      <dgm:t>
        <a:bodyPr/>
        <a:lstStyle/>
        <a:p>
          <a:r>
            <a:rPr lang="en-US"/>
            <a:t>Youbit: </a:t>
          </a:r>
        </a:p>
      </dgm:t>
    </dgm:pt>
    <dgm:pt modelId="{A7114751-8741-4233-89F5-EF33DD42D222}" type="parTrans" cxnId="{8BB83FD3-65E7-4A0A-9F23-B59EB13A9393}">
      <dgm:prSet/>
      <dgm:spPr/>
      <dgm:t>
        <a:bodyPr/>
        <a:lstStyle/>
        <a:p>
          <a:endParaRPr lang="en-US"/>
        </a:p>
      </dgm:t>
    </dgm:pt>
    <dgm:pt modelId="{2A5BC45B-49AC-4B57-85F9-A845BCD24DBB}" type="sibTrans" cxnId="{8BB83FD3-65E7-4A0A-9F23-B59EB13A9393}">
      <dgm:prSet/>
      <dgm:spPr/>
      <dgm:t>
        <a:bodyPr/>
        <a:lstStyle/>
        <a:p>
          <a:endParaRPr lang="en-US"/>
        </a:p>
      </dgm:t>
    </dgm:pt>
    <dgm:pt modelId="{272E558D-F113-4382-9473-D63DF203D4E5}">
      <dgm:prSet/>
      <dgm:spPr/>
      <dgm:t>
        <a:bodyPr/>
        <a:lstStyle/>
        <a:p>
          <a:r>
            <a:rPr lang="en-US"/>
            <a:t>South Korean company</a:t>
          </a:r>
        </a:p>
      </dgm:t>
    </dgm:pt>
    <dgm:pt modelId="{B552046C-B0B2-4B2A-9E96-104686C4E284}" type="parTrans" cxnId="{4608AC06-FFBE-4392-9CF0-D385FE93F352}">
      <dgm:prSet/>
      <dgm:spPr/>
      <dgm:t>
        <a:bodyPr/>
        <a:lstStyle/>
        <a:p>
          <a:endParaRPr lang="en-US"/>
        </a:p>
      </dgm:t>
    </dgm:pt>
    <dgm:pt modelId="{9531A956-D1AF-4DD1-B57C-E7E81C7436F4}" type="sibTrans" cxnId="{4608AC06-FFBE-4392-9CF0-D385FE93F352}">
      <dgm:prSet/>
      <dgm:spPr/>
      <dgm:t>
        <a:bodyPr/>
        <a:lstStyle/>
        <a:p>
          <a:endParaRPr lang="en-US"/>
        </a:p>
      </dgm:t>
    </dgm:pt>
    <dgm:pt modelId="{C0CFFE6E-1B64-4036-8D03-AB063740EAF4}">
      <dgm:prSet/>
      <dgm:spPr/>
      <dgm:t>
        <a:bodyPr/>
        <a:lstStyle/>
        <a:p>
          <a:r>
            <a:rPr lang="en-US"/>
            <a:t>lost 17% of its assets in one hack in Dec 2017</a:t>
          </a:r>
        </a:p>
      </dgm:t>
    </dgm:pt>
    <dgm:pt modelId="{45A4C532-192F-427F-A86C-2D0980003AD0}" type="parTrans" cxnId="{C25DD923-E788-40B8-BB7A-10C8CB5A13C3}">
      <dgm:prSet/>
      <dgm:spPr/>
      <dgm:t>
        <a:bodyPr/>
        <a:lstStyle/>
        <a:p>
          <a:endParaRPr lang="en-US"/>
        </a:p>
      </dgm:t>
    </dgm:pt>
    <dgm:pt modelId="{C4E4C869-6C6D-4F6E-B221-F4E06D2BC3EF}" type="sibTrans" cxnId="{C25DD923-E788-40B8-BB7A-10C8CB5A13C3}">
      <dgm:prSet/>
      <dgm:spPr/>
      <dgm:t>
        <a:bodyPr/>
        <a:lstStyle/>
        <a:p>
          <a:endParaRPr lang="en-US"/>
        </a:p>
      </dgm:t>
    </dgm:pt>
    <dgm:pt modelId="{83D9554D-BBBB-4C3E-A5E8-4C28C9B300E2}">
      <dgm:prSet/>
      <dgm:spPr/>
      <dgm:t>
        <a:bodyPr/>
        <a:lstStyle/>
        <a:p>
          <a:r>
            <a:rPr lang="en-US"/>
            <a:t>NiceHash: </a:t>
          </a:r>
        </a:p>
      </dgm:t>
    </dgm:pt>
    <dgm:pt modelId="{5A303AC4-3BF7-4455-9214-130EA7BF279B}" type="parTrans" cxnId="{A631DD5E-3834-4B49-996D-7153E3AC78FA}">
      <dgm:prSet/>
      <dgm:spPr/>
      <dgm:t>
        <a:bodyPr/>
        <a:lstStyle/>
        <a:p>
          <a:endParaRPr lang="en-US"/>
        </a:p>
      </dgm:t>
    </dgm:pt>
    <dgm:pt modelId="{32C255A6-6416-46F0-A5DB-64E9B46DDB30}" type="sibTrans" cxnId="{A631DD5E-3834-4B49-996D-7153E3AC78FA}">
      <dgm:prSet/>
      <dgm:spPr/>
      <dgm:t>
        <a:bodyPr/>
        <a:lstStyle/>
        <a:p>
          <a:endParaRPr lang="en-US"/>
        </a:p>
      </dgm:t>
    </dgm:pt>
    <dgm:pt modelId="{F2B22A3F-2862-4C80-815D-5A5011610716}">
      <dgm:prSet/>
      <dgm:spPr/>
      <dgm:t>
        <a:bodyPr/>
        <a:lstStyle/>
        <a:p>
          <a:r>
            <a:rPr lang="en-US"/>
            <a:t>Slovenian based mining company </a:t>
          </a:r>
        </a:p>
      </dgm:t>
    </dgm:pt>
    <dgm:pt modelId="{A9E00D77-4CBA-4FB0-BDBE-9C54534AC212}" type="parTrans" cxnId="{6FF10BB1-F4DA-47AD-BB79-7A67832CC8C4}">
      <dgm:prSet/>
      <dgm:spPr/>
      <dgm:t>
        <a:bodyPr/>
        <a:lstStyle/>
        <a:p>
          <a:endParaRPr lang="en-US"/>
        </a:p>
      </dgm:t>
    </dgm:pt>
    <dgm:pt modelId="{11AE01B8-A3EF-4C36-B8E9-EB6471EE4355}" type="sibTrans" cxnId="{6FF10BB1-F4DA-47AD-BB79-7A67832CC8C4}">
      <dgm:prSet/>
      <dgm:spPr/>
      <dgm:t>
        <a:bodyPr/>
        <a:lstStyle/>
        <a:p>
          <a:endParaRPr lang="en-US"/>
        </a:p>
      </dgm:t>
    </dgm:pt>
    <dgm:pt modelId="{E0A8B009-A338-4A00-9E17-38DF663E9945}">
      <dgm:prSet/>
      <dgm:spPr/>
      <dgm:t>
        <a:bodyPr/>
        <a:lstStyle/>
        <a:p>
          <a:r>
            <a:rPr lang="en-US"/>
            <a:t>hacked for 4700 BTC</a:t>
          </a:r>
        </a:p>
      </dgm:t>
    </dgm:pt>
    <dgm:pt modelId="{F7569D8F-7178-44D8-B67E-46874F535019}" type="parTrans" cxnId="{95186CA3-509B-4FDE-92DC-EBB63504AC03}">
      <dgm:prSet/>
      <dgm:spPr/>
      <dgm:t>
        <a:bodyPr/>
        <a:lstStyle/>
        <a:p>
          <a:endParaRPr lang="en-US"/>
        </a:p>
      </dgm:t>
    </dgm:pt>
    <dgm:pt modelId="{096155F9-9FD5-4A02-9E78-33DCA2A17EC1}" type="sibTrans" cxnId="{95186CA3-509B-4FDE-92DC-EBB63504AC03}">
      <dgm:prSet/>
      <dgm:spPr/>
      <dgm:t>
        <a:bodyPr/>
        <a:lstStyle/>
        <a:p>
          <a:endParaRPr lang="en-US"/>
        </a:p>
      </dgm:t>
    </dgm:pt>
    <dgm:pt modelId="{AB9869C7-DD5B-A64F-B923-E106AC5320B0}" type="pres">
      <dgm:prSet presAssocID="{5FFF09C4-1CD1-4707-8826-D028CC07CFCF}" presName="Name0" presStyleCnt="0">
        <dgm:presLayoutVars>
          <dgm:dir/>
          <dgm:animLvl val="lvl"/>
          <dgm:resizeHandles val="exact"/>
        </dgm:presLayoutVars>
      </dgm:prSet>
      <dgm:spPr/>
    </dgm:pt>
    <dgm:pt modelId="{BF9B5CB5-9F69-5641-94F0-E12C3236EA17}" type="pres">
      <dgm:prSet presAssocID="{9F6C0E13-60BE-481D-AFEA-9639A418ACB2}" presName="linNode" presStyleCnt="0"/>
      <dgm:spPr/>
    </dgm:pt>
    <dgm:pt modelId="{83405755-6504-834E-8886-85B95B3C65CE}" type="pres">
      <dgm:prSet presAssocID="{9F6C0E13-60BE-481D-AFEA-9639A418ACB2}" presName="parentText" presStyleLbl="node1" presStyleIdx="0" presStyleCnt="2">
        <dgm:presLayoutVars>
          <dgm:chMax val="1"/>
          <dgm:bulletEnabled val="1"/>
        </dgm:presLayoutVars>
      </dgm:prSet>
      <dgm:spPr/>
    </dgm:pt>
    <dgm:pt modelId="{02F8B186-3004-0E44-B463-2CB324C7ECFD}" type="pres">
      <dgm:prSet presAssocID="{9F6C0E13-60BE-481D-AFEA-9639A418ACB2}" presName="descendantText" presStyleLbl="alignAccFollowNode1" presStyleIdx="0" presStyleCnt="2">
        <dgm:presLayoutVars>
          <dgm:bulletEnabled val="1"/>
        </dgm:presLayoutVars>
      </dgm:prSet>
      <dgm:spPr/>
    </dgm:pt>
    <dgm:pt modelId="{8D1A2C71-900A-4D48-9551-F6BF2E3E026A}" type="pres">
      <dgm:prSet presAssocID="{2A5BC45B-49AC-4B57-85F9-A845BCD24DBB}" presName="sp" presStyleCnt="0"/>
      <dgm:spPr/>
    </dgm:pt>
    <dgm:pt modelId="{DB1CF8D3-121D-8C41-93A6-0A5172B5FD6D}" type="pres">
      <dgm:prSet presAssocID="{83D9554D-BBBB-4C3E-A5E8-4C28C9B300E2}" presName="linNode" presStyleCnt="0"/>
      <dgm:spPr/>
    </dgm:pt>
    <dgm:pt modelId="{D5A43841-9EB8-754A-8E1B-1A4B36CC5933}" type="pres">
      <dgm:prSet presAssocID="{83D9554D-BBBB-4C3E-A5E8-4C28C9B300E2}" presName="parentText" presStyleLbl="node1" presStyleIdx="1" presStyleCnt="2">
        <dgm:presLayoutVars>
          <dgm:chMax val="1"/>
          <dgm:bulletEnabled val="1"/>
        </dgm:presLayoutVars>
      </dgm:prSet>
      <dgm:spPr/>
    </dgm:pt>
    <dgm:pt modelId="{1691374F-BCE3-054E-8EAE-AEC585AAF97A}" type="pres">
      <dgm:prSet presAssocID="{83D9554D-BBBB-4C3E-A5E8-4C28C9B300E2}" presName="descendantText" presStyleLbl="alignAccFollowNode1" presStyleIdx="1" presStyleCnt="2">
        <dgm:presLayoutVars>
          <dgm:bulletEnabled val="1"/>
        </dgm:presLayoutVars>
      </dgm:prSet>
      <dgm:spPr/>
    </dgm:pt>
  </dgm:ptLst>
  <dgm:cxnLst>
    <dgm:cxn modelId="{6A437300-23D1-9F48-855F-56AAA7821303}" type="presOf" srcId="{9F6C0E13-60BE-481D-AFEA-9639A418ACB2}" destId="{83405755-6504-834E-8886-85B95B3C65CE}" srcOrd="0" destOrd="0" presId="urn:microsoft.com/office/officeart/2005/8/layout/vList5"/>
    <dgm:cxn modelId="{4608AC06-FFBE-4392-9CF0-D385FE93F352}" srcId="{9F6C0E13-60BE-481D-AFEA-9639A418ACB2}" destId="{272E558D-F113-4382-9473-D63DF203D4E5}" srcOrd="0" destOrd="0" parTransId="{B552046C-B0B2-4B2A-9E96-104686C4E284}" sibTransId="{9531A956-D1AF-4DD1-B57C-E7E81C7436F4}"/>
    <dgm:cxn modelId="{C25DD923-E788-40B8-BB7A-10C8CB5A13C3}" srcId="{9F6C0E13-60BE-481D-AFEA-9639A418ACB2}" destId="{C0CFFE6E-1B64-4036-8D03-AB063740EAF4}" srcOrd="1" destOrd="0" parTransId="{45A4C532-192F-427F-A86C-2D0980003AD0}" sibTransId="{C4E4C869-6C6D-4F6E-B221-F4E06D2BC3EF}"/>
    <dgm:cxn modelId="{23DC6E3C-E393-D944-A1BD-7F89887930E7}" type="presOf" srcId="{E0A8B009-A338-4A00-9E17-38DF663E9945}" destId="{1691374F-BCE3-054E-8EAE-AEC585AAF97A}" srcOrd="0" destOrd="1" presId="urn:microsoft.com/office/officeart/2005/8/layout/vList5"/>
    <dgm:cxn modelId="{42CF515B-ECFF-5349-8507-74AB35B27A2C}" type="presOf" srcId="{5FFF09C4-1CD1-4707-8826-D028CC07CFCF}" destId="{AB9869C7-DD5B-A64F-B923-E106AC5320B0}" srcOrd="0" destOrd="0" presId="urn:microsoft.com/office/officeart/2005/8/layout/vList5"/>
    <dgm:cxn modelId="{A631DD5E-3834-4B49-996D-7153E3AC78FA}" srcId="{5FFF09C4-1CD1-4707-8826-D028CC07CFCF}" destId="{83D9554D-BBBB-4C3E-A5E8-4C28C9B300E2}" srcOrd="1" destOrd="0" parTransId="{5A303AC4-3BF7-4455-9214-130EA7BF279B}" sibTransId="{32C255A6-6416-46F0-A5DB-64E9B46DDB30}"/>
    <dgm:cxn modelId="{E9D44C83-9EAF-7242-8F30-44DB25D448F3}" type="presOf" srcId="{272E558D-F113-4382-9473-D63DF203D4E5}" destId="{02F8B186-3004-0E44-B463-2CB324C7ECFD}" srcOrd="0" destOrd="0" presId="urn:microsoft.com/office/officeart/2005/8/layout/vList5"/>
    <dgm:cxn modelId="{95186CA3-509B-4FDE-92DC-EBB63504AC03}" srcId="{83D9554D-BBBB-4C3E-A5E8-4C28C9B300E2}" destId="{E0A8B009-A338-4A00-9E17-38DF663E9945}" srcOrd="1" destOrd="0" parTransId="{F7569D8F-7178-44D8-B67E-46874F535019}" sibTransId="{096155F9-9FD5-4A02-9E78-33DCA2A17EC1}"/>
    <dgm:cxn modelId="{C42E10A5-28C7-5C4D-BF68-87F4676A8D5B}" type="presOf" srcId="{F2B22A3F-2862-4C80-815D-5A5011610716}" destId="{1691374F-BCE3-054E-8EAE-AEC585AAF97A}" srcOrd="0" destOrd="0" presId="urn:microsoft.com/office/officeart/2005/8/layout/vList5"/>
    <dgm:cxn modelId="{6FF10BB1-F4DA-47AD-BB79-7A67832CC8C4}" srcId="{83D9554D-BBBB-4C3E-A5E8-4C28C9B300E2}" destId="{F2B22A3F-2862-4C80-815D-5A5011610716}" srcOrd="0" destOrd="0" parTransId="{A9E00D77-4CBA-4FB0-BDBE-9C54534AC212}" sibTransId="{11AE01B8-A3EF-4C36-B8E9-EB6471EE4355}"/>
    <dgm:cxn modelId="{8BB83FD3-65E7-4A0A-9F23-B59EB13A9393}" srcId="{5FFF09C4-1CD1-4707-8826-D028CC07CFCF}" destId="{9F6C0E13-60BE-481D-AFEA-9639A418ACB2}" srcOrd="0" destOrd="0" parTransId="{A7114751-8741-4233-89F5-EF33DD42D222}" sibTransId="{2A5BC45B-49AC-4B57-85F9-A845BCD24DBB}"/>
    <dgm:cxn modelId="{C2BDCBEB-A08A-FC44-B35B-832BD3B7D4F5}" type="presOf" srcId="{C0CFFE6E-1B64-4036-8D03-AB063740EAF4}" destId="{02F8B186-3004-0E44-B463-2CB324C7ECFD}" srcOrd="0" destOrd="1" presId="urn:microsoft.com/office/officeart/2005/8/layout/vList5"/>
    <dgm:cxn modelId="{1131A1EE-C6CF-DD44-8430-2204FC799886}" type="presOf" srcId="{83D9554D-BBBB-4C3E-A5E8-4C28C9B300E2}" destId="{D5A43841-9EB8-754A-8E1B-1A4B36CC5933}" srcOrd="0" destOrd="0" presId="urn:microsoft.com/office/officeart/2005/8/layout/vList5"/>
    <dgm:cxn modelId="{B34989C8-2905-9C47-964F-FBB1BECE32C9}" type="presParOf" srcId="{AB9869C7-DD5B-A64F-B923-E106AC5320B0}" destId="{BF9B5CB5-9F69-5641-94F0-E12C3236EA17}" srcOrd="0" destOrd="0" presId="urn:microsoft.com/office/officeart/2005/8/layout/vList5"/>
    <dgm:cxn modelId="{61D6468A-931D-E74B-AF8A-A661F479BB5A}" type="presParOf" srcId="{BF9B5CB5-9F69-5641-94F0-E12C3236EA17}" destId="{83405755-6504-834E-8886-85B95B3C65CE}" srcOrd="0" destOrd="0" presId="urn:microsoft.com/office/officeart/2005/8/layout/vList5"/>
    <dgm:cxn modelId="{3D8B4ECE-55C4-B44E-9992-441400906C73}" type="presParOf" srcId="{BF9B5CB5-9F69-5641-94F0-E12C3236EA17}" destId="{02F8B186-3004-0E44-B463-2CB324C7ECFD}" srcOrd="1" destOrd="0" presId="urn:microsoft.com/office/officeart/2005/8/layout/vList5"/>
    <dgm:cxn modelId="{2D79062B-2829-4D4E-BA95-F6D422B03337}" type="presParOf" srcId="{AB9869C7-DD5B-A64F-B923-E106AC5320B0}" destId="{8D1A2C71-900A-4D48-9551-F6BF2E3E026A}" srcOrd="1" destOrd="0" presId="urn:microsoft.com/office/officeart/2005/8/layout/vList5"/>
    <dgm:cxn modelId="{BD1C43EC-76AC-4043-A71B-2143D2BC9283}" type="presParOf" srcId="{AB9869C7-DD5B-A64F-B923-E106AC5320B0}" destId="{DB1CF8D3-121D-8C41-93A6-0A5172B5FD6D}" srcOrd="2" destOrd="0" presId="urn:microsoft.com/office/officeart/2005/8/layout/vList5"/>
    <dgm:cxn modelId="{D77EEBC7-3FA6-FA4D-89D5-0DA3A4D9005B}" type="presParOf" srcId="{DB1CF8D3-121D-8C41-93A6-0A5172B5FD6D}" destId="{D5A43841-9EB8-754A-8E1B-1A4B36CC5933}" srcOrd="0" destOrd="0" presId="urn:microsoft.com/office/officeart/2005/8/layout/vList5"/>
    <dgm:cxn modelId="{2E64BDD2-88EA-C841-AE0F-2F581C0D7EA8}" type="presParOf" srcId="{DB1CF8D3-121D-8C41-93A6-0A5172B5FD6D}" destId="{1691374F-BCE3-054E-8EAE-AEC585AAF97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FFF09C4-1CD1-4707-8826-D028CC07CFCF}"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9F6C0E13-60BE-481D-AFEA-9639A418ACB2}">
      <dgm:prSet/>
      <dgm:spPr/>
      <dgm:t>
        <a:bodyPr/>
        <a:lstStyle/>
        <a:p>
          <a:pPr>
            <a:lnSpc>
              <a:spcPct val="100000"/>
            </a:lnSpc>
          </a:pPr>
          <a:r>
            <a:rPr lang="en-US"/>
            <a:t>Lazarus</a:t>
          </a:r>
        </a:p>
      </dgm:t>
    </dgm:pt>
    <dgm:pt modelId="{A7114751-8741-4233-89F5-EF33DD42D222}" type="parTrans" cxnId="{8BB83FD3-65E7-4A0A-9F23-B59EB13A9393}">
      <dgm:prSet/>
      <dgm:spPr/>
      <dgm:t>
        <a:bodyPr/>
        <a:lstStyle/>
        <a:p>
          <a:endParaRPr lang="en-US"/>
        </a:p>
      </dgm:t>
    </dgm:pt>
    <dgm:pt modelId="{2A5BC45B-49AC-4B57-85F9-A845BCD24DBB}" type="sibTrans" cxnId="{8BB83FD3-65E7-4A0A-9F23-B59EB13A9393}">
      <dgm:prSet/>
      <dgm:spPr/>
      <dgm:t>
        <a:bodyPr/>
        <a:lstStyle/>
        <a:p>
          <a:endParaRPr lang="en-US"/>
        </a:p>
      </dgm:t>
    </dgm:pt>
    <dgm:pt modelId="{272E558D-F113-4382-9473-D63DF203D4E5}">
      <dgm:prSet/>
      <dgm:spPr/>
      <dgm:t>
        <a:bodyPr/>
        <a:lstStyle/>
        <a:p>
          <a:pPr>
            <a:lnSpc>
              <a:spcPct val="100000"/>
            </a:lnSpc>
          </a:pPr>
          <a:r>
            <a:rPr lang="en-US"/>
            <a:t>Wannacry</a:t>
          </a:r>
        </a:p>
      </dgm:t>
    </dgm:pt>
    <dgm:pt modelId="{B552046C-B0B2-4B2A-9E96-104686C4E284}" type="parTrans" cxnId="{4608AC06-FFBE-4392-9CF0-D385FE93F352}">
      <dgm:prSet/>
      <dgm:spPr/>
      <dgm:t>
        <a:bodyPr/>
        <a:lstStyle/>
        <a:p>
          <a:endParaRPr lang="en-US"/>
        </a:p>
      </dgm:t>
    </dgm:pt>
    <dgm:pt modelId="{9531A956-D1AF-4DD1-B57C-E7E81C7436F4}" type="sibTrans" cxnId="{4608AC06-FFBE-4392-9CF0-D385FE93F352}">
      <dgm:prSet/>
      <dgm:spPr/>
      <dgm:t>
        <a:bodyPr/>
        <a:lstStyle/>
        <a:p>
          <a:endParaRPr lang="en-US"/>
        </a:p>
      </dgm:t>
    </dgm:pt>
    <dgm:pt modelId="{C0CFFE6E-1B64-4036-8D03-AB063740EAF4}">
      <dgm:prSet/>
      <dgm:spPr/>
      <dgm:t>
        <a:bodyPr/>
        <a:lstStyle/>
        <a:p>
          <a:pPr>
            <a:lnSpc>
              <a:spcPct val="100000"/>
            </a:lnSpc>
          </a:pPr>
          <a:r>
            <a:rPr lang="en-US"/>
            <a:t>$550 million at least</a:t>
          </a:r>
        </a:p>
      </dgm:t>
    </dgm:pt>
    <dgm:pt modelId="{45A4C532-192F-427F-A86C-2D0980003AD0}" type="parTrans" cxnId="{C25DD923-E788-40B8-BB7A-10C8CB5A13C3}">
      <dgm:prSet/>
      <dgm:spPr/>
      <dgm:t>
        <a:bodyPr/>
        <a:lstStyle/>
        <a:p>
          <a:endParaRPr lang="en-US"/>
        </a:p>
      </dgm:t>
    </dgm:pt>
    <dgm:pt modelId="{C4E4C869-6C6D-4F6E-B221-F4E06D2BC3EF}" type="sibTrans" cxnId="{C25DD923-E788-40B8-BB7A-10C8CB5A13C3}">
      <dgm:prSet/>
      <dgm:spPr/>
      <dgm:t>
        <a:bodyPr/>
        <a:lstStyle/>
        <a:p>
          <a:endParaRPr lang="en-US"/>
        </a:p>
      </dgm:t>
    </dgm:pt>
    <dgm:pt modelId="{83D9554D-BBBB-4C3E-A5E8-4C28C9B300E2}">
      <dgm:prSet/>
      <dgm:spPr/>
      <dgm:t>
        <a:bodyPr/>
        <a:lstStyle/>
        <a:p>
          <a:pPr>
            <a:lnSpc>
              <a:spcPct val="100000"/>
            </a:lnSpc>
          </a:pPr>
          <a:r>
            <a:rPr lang="en-US"/>
            <a:t>Gorgon</a:t>
          </a:r>
        </a:p>
      </dgm:t>
    </dgm:pt>
    <dgm:pt modelId="{5A303AC4-3BF7-4455-9214-130EA7BF279B}" type="parTrans" cxnId="{A631DD5E-3834-4B49-996D-7153E3AC78FA}">
      <dgm:prSet/>
      <dgm:spPr/>
      <dgm:t>
        <a:bodyPr/>
        <a:lstStyle/>
        <a:p>
          <a:endParaRPr lang="en-US"/>
        </a:p>
      </dgm:t>
    </dgm:pt>
    <dgm:pt modelId="{32C255A6-6416-46F0-A5DB-64E9B46DDB30}" type="sibTrans" cxnId="{A631DD5E-3834-4B49-996D-7153E3AC78FA}">
      <dgm:prSet/>
      <dgm:spPr/>
      <dgm:t>
        <a:bodyPr/>
        <a:lstStyle/>
        <a:p>
          <a:endParaRPr lang="en-US"/>
        </a:p>
      </dgm:t>
    </dgm:pt>
    <dgm:pt modelId="{F2B22A3F-2862-4C80-815D-5A5011610716}">
      <dgm:prSet/>
      <dgm:spPr/>
      <dgm:t>
        <a:bodyPr/>
        <a:lstStyle/>
        <a:p>
          <a:pPr>
            <a:lnSpc>
              <a:spcPct val="100000"/>
            </a:lnSpc>
          </a:pPr>
          <a:r>
            <a:rPr lang="en-US"/>
            <a:t>Nation State &amp; Criminal</a:t>
          </a:r>
        </a:p>
      </dgm:t>
    </dgm:pt>
    <dgm:pt modelId="{A9E00D77-4CBA-4FB0-BDBE-9C54534AC212}" type="parTrans" cxnId="{6FF10BB1-F4DA-47AD-BB79-7A67832CC8C4}">
      <dgm:prSet/>
      <dgm:spPr/>
      <dgm:t>
        <a:bodyPr/>
        <a:lstStyle/>
        <a:p>
          <a:endParaRPr lang="en-US"/>
        </a:p>
      </dgm:t>
    </dgm:pt>
    <dgm:pt modelId="{11AE01B8-A3EF-4C36-B8E9-EB6471EE4355}" type="sibTrans" cxnId="{6FF10BB1-F4DA-47AD-BB79-7A67832CC8C4}">
      <dgm:prSet/>
      <dgm:spPr/>
      <dgm:t>
        <a:bodyPr/>
        <a:lstStyle/>
        <a:p>
          <a:endParaRPr lang="en-US"/>
        </a:p>
      </dgm:t>
    </dgm:pt>
    <dgm:pt modelId="{E0A8B009-A338-4A00-9E17-38DF663E9945}">
      <dgm:prSet/>
      <dgm:spPr/>
      <dgm:t>
        <a:bodyPr/>
        <a:lstStyle/>
        <a:p>
          <a:pPr>
            <a:lnSpc>
              <a:spcPct val="100000"/>
            </a:lnSpc>
          </a:pPr>
          <a:r>
            <a:rPr lang="en-US"/>
            <a:t>LokiBot &amp; NanoCoreRAT</a:t>
          </a:r>
        </a:p>
      </dgm:t>
    </dgm:pt>
    <dgm:pt modelId="{F7569D8F-7178-44D8-B67E-46874F535019}" type="parTrans" cxnId="{95186CA3-509B-4FDE-92DC-EBB63504AC03}">
      <dgm:prSet/>
      <dgm:spPr/>
      <dgm:t>
        <a:bodyPr/>
        <a:lstStyle/>
        <a:p>
          <a:endParaRPr lang="en-US"/>
        </a:p>
      </dgm:t>
    </dgm:pt>
    <dgm:pt modelId="{096155F9-9FD5-4A02-9E78-33DCA2A17EC1}" type="sibTrans" cxnId="{95186CA3-509B-4FDE-92DC-EBB63504AC03}">
      <dgm:prSet/>
      <dgm:spPr/>
      <dgm:t>
        <a:bodyPr/>
        <a:lstStyle/>
        <a:p>
          <a:endParaRPr lang="en-US"/>
        </a:p>
      </dgm:t>
    </dgm:pt>
    <dgm:pt modelId="{E8942602-6EF5-DA4C-BAD4-BDF264F80373}">
      <dgm:prSet/>
      <dgm:spPr/>
      <dgm:t>
        <a:bodyPr/>
        <a:lstStyle/>
        <a:p>
          <a:pPr>
            <a:lnSpc>
              <a:spcPct val="100000"/>
            </a:lnSpc>
          </a:pPr>
          <a:r>
            <a:rPr lang="en-US"/>
            <a:t>AppleJesus Mac malware</a:t>
          </a:r>
        </a:p>
      </dgm:t>
    </dgm:pt>
    <dgm:pt modelId="{53574707-0249-084E-8CD2-7C334BA8ED5D}" type="parTrans" cxnId="{80998D0B-AB64-1F41-8697-9205C366B9F2}">
      <dgm:prSet/>
      <dgm:spPr/>
    </dgm:pt>
    <dgm:pt modelId="{0BE88B45-D505-AF48-990A-C95C826B9A88}" type="sibTrans" cxnId="{80998D0B-AB64-1F41-8697-9205C366B9F2}">
      <dgm:prSet/>
      <dgm:spPr/>
    </dgm:pt>
    <dgm:pt modelId="{ECD09D9A-ED2F-7B40-B421-7BB1951883E7}">
      <dgm:prSet/>
      <dgm:spPr/>
      <dgm:t>
        <a:bodyPr/>
        <a:lstStyle/>
        <a:p>
          <a:pPr>
            <a:lnSpc>
              <a:spcPct val="100000"/>
            </a:lnSpc>
          </a:pPr>
          <a:r>
            <a:rPr lang="en-US"/>
            <a:t>Uses URL shortening service</a:t>
          </a:r>
        </a:p>
      </dgm:t>
    </dgm:pt>
    <dgm:pt modelId="{C0B0C339-C287-3F42-86C5-46D339EA5EDF}" type="parTrans" cxnId="{998C8401-5BB0-1248-8D30-CD86424235EB}">
      <dgm:prSet/>
      <dgm:spPr/>
    </dgm:pt>
    <dgm:pt modelId="{895BE7B4-9739-D248-B7EE-600024E33294}" type="sibTrans" cxnId="{998C8401-5BB0-1248-8D30-CD86424235EB}">
      <dgm:prSet/>
      <dgm:spPr/>
    </dgm:pt>
    <dgm:pt modelId="{563A0E16-647C-44DE-892E-A4B59FEED5AB}" type="pres">
      <dgm:prSet presAssocID="{5FFF09C4-1CD1-4707-8826-D028CC07CFCF}" presName="root" presStyleCnt="0">
        <dgm:presLayoutVars>
          <dgm:dir/>
          <dgm:resizeHandles val="exact"/>
        </dgm:presLayoutVars>
      </dgm:prSet>
      <dgm:spPr/>
    </dgm:pt>
    <dgm:pt modelId="{4C95A9D6-B4D4-452D-963B-9AF01D95C644}" type="pres">
      <dgm:prSet presAssocID="{9F6C0E13-60BE-481D-AFEA-9639A418ACB2}" presName="compNode" presStyleCnt="0"/>
      <dgm:spPr/>
    </dgm:pt>
    <dgm:pt modelId="{8F0514F5-8206-47CC-A0F9-7D55A57A8A7A}" type="pres">
      <dgm:prSet presAssocID="{9F6C0E13-60BE-481D-AFEA-9639A418ACB2}" presName="bgRect" presStyleLbl="bgShp" presStyleIdx="0" presStyleCnt="2"/>
      <dgm:spPr/>
    </dgm:pt>
    <dgm:pt modelId="{43F256C7-B06C-4140-879E-15510672D9AA}" type="pres">
      <dgm:prSet presAssocID="{9F6C0E13-60BE-481D-AFEA-9639A418AC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E3B55F77-ACEE-4DE4-B4F2-3A0EEAD88CA0}" type="pres">
      <dgm:prSet presAssocID="{9F6C0E13-60BE-481D-AFEA-9639A418ACB2}" presName="spaceRect" presStyleCnt="0"/>
      <dgm:spPr/>
    </dgm:pt>
    <dgm:pt modelId="{ADA13669-A2DE-44C0-93CD-2F39EAF4ACB6}" type="pres">
      <dgm:prSet presAssocID="{9F6C0E13-60BE-481D-AFEA-9639A418ACB2}" presName="parTx" presStyleLbl="revTx" presStyleIdx="0" presStyleCnt="4">
        <dgm:presLayoutVars>
          <dgm:chMax val="0"/>
          <dgm:chPref val="0"/>
        </dgm:presLayoutVars>
      </dgm:prSet>
      <dgm:spPr/>
    </dgm:pt>
    <dgm:pt modelId="{D2C69987-B6FA-467E-B488-904C618F07D6}" type="pres">
      <dgm:prSet presAssocID="{9F6C0E13-60BE-481D-AFEA-9639A418ACB2}" presName="desTx" presStyleLbl="revTx" presStyleIdx="1" presStyleCnt="4">
        <dgm:presLayoutVars/>
      </dgm:prSet>
      <dgm:spPr/>
    </dgm:pt>
    <dgm:pt modelId="{4594BD76-DA38-4F88-A8B5-B43B8A8DE278}" type="pres">
      <dgm:prSet presAssocID="{2A5BC45B-49AC-4B57-85F9-A845BCD24DBB}" presName="sibTrans" presStyleCnt="0"/>
      <dgm:spPr/>
    </dgm:pt>
    <dgm:pt modelId="{EA0C1E61-8DA4-457A-9BFE-B0FE3B9DB514}" type="pres">
      <dgm:prSet presAssocID="{83D9554D-BBBB-4C3E-A5E8-4C28C9B300E2}" presName="compNode" presStyleCnt="0"/>
      <dgm:spPr/>
    </dgm:pt>
    <dgm:pt modelId="{C7D8852B-7729-4581-A4EE-4CC0092135FA}" type="pres">
      <dgm:prSet presAssocID="{83D9554D-BBBB-4C3E-A5E8-4C28C9B300E2}" presName="bgRect" presStyleLbl="bgShp" presStyleIdx="1" presStyleCnt="2"/>
      <dgm:spPr/>
    </dgm:pt>
    <dgm:pt modelId="{604FC8BE-EE9E-4D8A-8851-EE9F5D883EE3}" type="pres">
      <dgm:prSet presAssocID="{83D9554D-BBBB-4C3E-A5E8-4C28C9B300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cuffs"/>
        </a:ext>
      </dgm:extLst>
    </dgm:pt>
    <dgm:pt modelId="{500A544E-342B-4622-9B1B-607239D64029}" type="pres">
      <dgm:prSet presAssocID="{83D9554D-BBBB-4C3E-A5E8-4C28C9B300E2}" presName="spaceRect" presStyleCnt="0"/>
      <dgm:spPr/>
    </dgm:pt>
    <dgm:pt modelId="{9BA4280B-A227-4A5C-9FC0-1131A87629B4}" type="pres">
      <dgm:prSet presAssocID="{83D9554D-BBBB-4C3E-A5E8-4C28C9B300E2}" presName="parTx" presStyleLbl="revTx" presStyleIdx="2" presStyleCnt="4">
        <dgm:presLayoutVars>
          <dgm:chMax val="0"/>
          <dgm:chPref val="0"/>
        </dgm:presLayoutVars>
      </dgm:prSet>
      <dgm:spPr/>
    </dgm:pt>
    <dgm:pt modelId="{003BB942-7EB7-4580-B54A-2B147ACF65EC}" type="pres">
      <dgm:prSet presAssocID="{83D9554D-BBBB-4C3E-A5E8-4C28C9B300E2}" presName="desTx" presStyleLbl="revTx" presStyleIdx="3" presStyleCnt="4">
        <dgm:presLayoutVars/>
      </dgm:prSet>
      <dgm:spPr/>
    </dgm:pt>
  </dgm:ptLst>
  <dgm:cxnLst>
    <dgm:cxn modelId="{998C8401-5BB0-1248-8D30-CD86424235EB}" srcId="{83D9554D-BBBB-4C3E-A5E8-4C28C9B300E2}" destId="{ECD09D9A-ED2F-7B40-B421-7BB1951883E7}" srcOrd="2" destOrd="0" parTransId="{C0B0C339-C287-3F42-86C5-46D339EA5EDF}" sibTransId="{895BE7B4-9739-D248-B7EE-600024E33294}"/>
    <dgm:cxn modelId="{4608AC06-FFBE-4392-9CF0-D385FE93F352}" srcId="{9F6C0E13-60BE-481D-AFEA-9639A418ACB2}" destId="{272E558D-F113-4382-9473-D63DF203D4E5}" srcOrd="0" destOrd="0" parTransId="{B552046C-B0B2-4B2A-9E96-104686C4E284}" sibTransId="{9531A956-D1AF-4DD1-B57C-E7E81C7436F4}"/>
    <dgm:cxn modelId="{80998D0B-AB64-1F41-8697-9205C366B9F2}" srcId="{9F6C0E13-60BE-481D-AFEA-9639A418ACB2}" destId="{E8942602-6EF5-DA4C-BAD4-BDF264F80373}" srcOrd="1" destOrd="0" parTransId="{53574707-0249-084E-8CD2-7C334BA8ED5D}" sibTransId="{0BE88B45-D505-AF48-990A-C95C826B9A88}"/>
    <dgm:cxn modelId="{87F77516-230B-0741-9330-B78FCD2B6459}" type="presOf" srcId="{5FFF09C4-1CD1-4707-8826-D028CC07CFCF}" destId="{563A0E16-647C-44DE-892E-A4B59FEED5AB}" srcOrd="0" destOrd="0" presId="urn:microsoft.com/office/officeart/2018/2/layout/IconVerticalSolidList"/>
    <dgm:cxn modelId="{3D299E1F-C80D-C64A-ABAC-B10924E86214}" type="presOf" srcId="{ECD09D9A-ED2F-7B40-B421-7BB1951883E7}" destId="{003BB942-7EB7-4580-B54A-2B147ACF65EC}" srcOrd="0" destOrd="2" presId="urn:microsoft.com/office/officeart/2018/2/layout/IconVerticalSolidList"/>
    <dgm:cxn modelId="{C25DD923-E788-40B8-BB7A-10C8CB5A13C3}" srcId="{9F6C0E13-60BE-481D-AFEA-9639A418ACB2}" destId="{C0CFFE6E-1B64-4036-8D03-AB063740EAF4}" srcOrd="2" destOrd="0" parTransId="{45A4C532-192F-427F-A86C-2D0980003AD0}" sibTransId="{C4E4C869-6C6D-4F6E-B221-F4E06D2BC3EF}"/>
    <dgm:cxn modelId="{114BD02E-E0C3-F94F-B29E-CA006CED1EE9}" type="presOf" srcId="{83D9554D-BBBB-4C3E-A5E8-4C28C9B300E2}" destId="{9BA4280B-A227-4A5C-9FC0-1131A87629B4}" srcOrd="0" destOrd="0" presId="urn:microsoft.com/office/officeart/2018/2/layout/IconVerticalSolidList"/>
    <dgm:cxn modelId="{A631DD5E-3834-4B49-996D-7153E3AC78FA}" srcId="{5FFF09C4-1CD1-4707-8826-D028CC07CFCF}" destId="{83D9554D-BBBB-4C3E-A5E8-4C28C9B300E2}" srcOrd="1" destOrd="0" parTransId="{5A303AC4-3BF7-4455-9214-130EA7BF279B}" sibTransId="{32C255A6-6416-46F0-A5DB-64E9B46DDB30}"/>
    <dgm:cxn modelId="{3532FC74-B3AC-014D-9BF7-1B0AC3C034DB}" type="presOf" srcId="{9F6C0E13-60BE-481D-AFEA-9639A418ACB2}" destId="{ADA13669-A2DE-44C0-93CD-2F39EAF4ACB6}" srcOrd="0" destOrd="0" presId="urn:microsoft.com/office/officeart/2018/2/layout/IconVerticalSolidList"/>
    <dgm:cxn modelId="{89C9FF89-6A26-3D4E-B544-692546CE7CD1}" type="presOf" srcId="{E0A8B009-A338-4A00-9E17-38DF663E9945}" destId="{003BB942-7EB7-4580-B54A-2B147ACF65EC}" srcOrd="0" destOrd="1" presId="urn:microsoft.com/office/officeart/2018/2/layout/IconVerticalSolidList"/>
    <dgm:cxn modelId="{6C0C299A-2037-A744-BFCB-58380B67FF8D}" type="presOf" srcId="{272E558D-F113-4382-9473-D63DF203D4E5}" destId="{D2C69987-B6FA-467E-B488-904C618F07D6}" srcOrd="0" destOrd="0" presId="urn:microsoft.com/office/officeart/2018/2/layout/IconVerticalSolidList"/>
    <dgm:cxn modelId="{95186CA3-509B-4FDE-92DC-EBB63504AC03}" srcId="{83D9554D-BBBB-4C3E-A5E8-4C28C9B300E2}" destId="{E0A8B009-A338-4A00-9E17-38DF663E9945}" srcOrd="1" destOrd="0" parTransId="{F7569D8F-7178-44D8-B67E-46874F535019}" sibTransId="{096155F9-9FD5-4A02-9E78-33DCA2A17EC1}"/>
    <dgm:cxn modelId="{6FF10BB1-F4DA-47AD-BB79-7A67832CC8C4}" srcId="{83D9554D-BBBB-4C3E-A5E8-4C28C9B300E2}" destId="{F2B22A3F-2862-4C80-815D-5A5011610716}" srcOrd="0" destOrd="0" parTransId="{A9E00D77-4CBA-4FB0-BDBE-9C54534AC212}" sibTransId="{11AE01B8-A3EF-4C36-B8E9-EB6471EE4355}"/>
    <dgm:cxn modelId="{96B86EBE-0DC7-5240-9840-8FA151C52200}" type="presOf" srcId="{C0CFFE6E-1B64-4036-8D03-AB063740EAF4}" destId="{D2C69987-B6FA-467E-B488-904C618F07D6}" srcOrd="0" destOrd="2" presId="urn:microsoft.com/office/officeart/2018/2/layout/IconVerticalSolidList"/>
    <dgm:cxn modelId="{29F02BCB-688C-9C48-9956-4323877AC0C0}" type="presOf" srcId="{E8942602-6EF5-DA4C-BAD4-BDF264F80373}" destId="{D2C69987-B6FA-467E-B488-904C618F07D6}" srcOrd="0" destOrd="1" presId="urn:microsoft.com/office/officeart/2018/2/layout/IconVerticalSolidList"/>
    <dgm:cxn modelId="{8BB83FD3-65E7-4A0A-9F23-B59EB13A9393}" srcId="{5FFF09C4-1CD1-4707-8826-D028CC07CFCF}" destId="{9F6C0E13-60BE-481D-AFEA-9639A418ACB2}" srcOrd="0" destOrd="0" parTransId="{A7114751-8741-4233-89F5-EF33DD42D222}" sibTransId="{2A5BC45B-49AC-4B57-85F9-A845BCD24DBB}"/>
    <dgm:cxn modelId="{2A6866EC-195A-F141-8B97-A36C50F2A470}" type="presOf" srcId="{F2B22A3F-2862-4C80-815D-5A5011610716}" destId="{003BB942-7EB7-4580-B54A-2B147ACF65EC}" srcOrd="0" destOrd="0" presId="urn:microsoft.com/office/officeart/2018/2/layout/IconVerticalSolidList"/>
    <dgm:cxn modelId="{E7522642-6AFA-B942-AEE9-922B4F8FBDAE}" type="presParOf" srcId="{563A0E16-647C-44DE-892E-A4B59FEED5AB}" destId="{4C95A9D6-B4D4-452D-963B-9AF01D95C644}" srcOrd="0" destOrd="0" presId="urn:microsoft.com/office/officeart/2018/2/layout/IconVerticalSolidList"/>
    <dgm:cxn modelId="{467EADB6-D51F-DB4B-B271-049EE19B87F5}" type="presParOf" srcId="{4C95A9D6-B4D4-452D-963B-9AF01D95C644}" destId="{8F0514F5-8206-47CC-A0F9-7D55A57A8A7A}" srcOrd="0" destOrd="0" presId="urn:microsoft.com/office/officeart/2018/2/layout/IconVerticalSolidList"/>
    <dgm:cxn modelId="{B7D31EA9-F995-A040-83A2-57B2D5D828C7}" type="presParOf" srcId="{4C95A9D6-B4D4-452D-963B-9AF01D95C644}" destId="{43F256C7-B06C-4140-879E-15510672D9AA}" srcOrd="1" destOrd="0" presId="urn:microsoft.com/office/officeart/2018/2/layout/IconVerticalSolidList"/>
    <dgm:cxn modelId="{C0F1E897-0A72-E348-8A67-C4BB9CA8F552}" type="presParOf" srcId="{4C95A9D6-B4D4-452D-963B-9AF01D95C644}" destId="{E3B55F77-ACEE-4DE4-B4F2-3A0EEAD88CA0}" srcOrd="2" destOrd="0" presId="urn:microsoft.com/office/officeart/2018/2/layout/IconVerticalSolidList"/>
    <dgm:cxn modelId="{B0D06011-A034-CF43-958E-933BF795A1E8}" type="presParOf" srcId="{4C95A9D6-B4D4-452D-963B-9AF01D95C644}" destId="{ADA13669-A2DE-44C0-93CD-2F39EAF4ACB6}" srcOrd="3" destOrd="0" presId="urn:microsoft.com/office/officeart/2018/2/layout/IconVerticalSolidList"/>
    <dgm:cxn modelId="{42C3895A-D07B-CF47-AC0D-2BE4148D8B3C}" type="presParOf" srcId="{4C95A9D6-B4D4-452D-963B-9AF01D95C644}" destId="{D2C69987-B6FA-467E-B488-904C618F07D6}" srcOrd="4" destOrd="0" presId="urn:microsoft.com/office/officeart/2018/2/layout/IconVerticalSolidList"/>
    <dgm:cxn modelId="{05C8A684-AB37-654A-A9E5-8C97F342A189}" type="presParOf" srcId="{563A0E16-647C-44DE-892E-A4B59FEED5AB}" destId="{4594BD76-DA38-4F88-A8B5-B43B8A8DE278}" srcOrd="1" destOrd="0" presId="urn:microsoft.com/office/officeart/2018/2/layout/IconVerticalSolidList"/>
    <dgm:cxn modelId="{480BCDCB-452A-6F4D-BBDF-C8FF18FAEC73}" type="presParOf" srcId="{563A0E16-647C-44DE-892E-A4B59FEED5AB}" destId="{EA0C1E61-8DA4-457A-9BFE-B0FE3B9DB514}" srcOrd="2" destOrd="0" presId="urn:microsoft.com/office/officeart/2018/2/layout/IconVerticalSolidList"/>
    <dgm:cxn modelId="{8E6CEDA4-686A-8A4C-976D-F79FD625BA88}" type="presParOf" srcId="{EA0C1E61-8DA4-457A-9BFE-B0FE3B9DB514}" destId="{C7D8852B-7729-4581-A4EE-4CC0092135FA}" srcOrd="0" destOrd="0" presId="urn:microsoft.com/office/officeart/2018/2/layout/IconVerticalSolidList"/>
    <dgm:cxn modelId="{EAC9A6B2-3F7B-7C44-92FA-E112A312C6DC}" type="presParOf" srcId="{EA0C1E61-8DA4-457A-9BFE-B0FE3B9DB514}" destId="{604FC8BE-EE9E-4D8A-8851-EE9F5D883EE3}" srcOrd="1" destOrd="0" presId="urn:microsoft.com/office/officeart/2018/2/layout/IconVerticalSolidList"/>
    <dgm:cxn modelId="{D9F46E95-1C80-E54B-8DDB-04CB1BEB76BE}" type="presParOf" srcId="{EA0C1E61-8DA4-457A-9BFE-B0FE3B9DB514}" destId="{500A544E-342B-4622-9B1B-607239D64029}" srcOrd="2" destOrd="0" presId="urn:microsoft.com/office/officeart/2018/2/layout/IconVerticalSolidList"/>
    <dgm:cxn modelId="{4986D7BF-00B6-014C-A458-C0B976F41815}" type="presParOf" srcId="{EA0C1E61-8DA4-457A-9BFE-B0FE3B9DB514}" destId="{9BA4280B-A227-4A5C-9FC0-1131A87629B4}" srcOrd="3" destOrd="0" presId="urn:microsoft.com/office/officeart/2018/2/layout/IconVerticalSolidList"/>
    <dgm:cxn modelId="{B7D767A2-4D34-2E4A-A0E4-FCF351181A13}" type="presParOf" srcId="{EA0C1E61-8DA4-457A-9BFE-B0FE3B9DB514}" destId="{003BB942-7EB7-4580-B54A-2B147ACF65E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1CA09E-0F3D-4096-A456-3CE1A856FF35}" type="doc">
      <dgm:prSet loTypeId="urn:microsoft.com/office/officeart/2018/2/layout/Icon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A3D7839B-0947-4E2C-8287-A6C98A7EE4E7}">
      <dgm:prSet/>
      <dgm:spPr/>
      <dgm:t>
        <a:bodyPr/>
        <a:lstStyle/>
        <a:p>
          <a:pPr>
            <a:lnSpc>
              <a:spcPct val="100000"/>
            </a:lnSpc>
          </a:pPr>
          <a:r>
            <a:rPr lang="en-US"/>
            <a:t>What is Crypto Fraud</a:t>
          </a:r>
        </a:p>
      </dgm:t>
    </dgm:pt>
    <dgm:pt modelId="{527037AF-2E56-4FBC-A4DF-A25EFCAF9E52}" type="parTrans" cxnId="{B68972B7-41B1-4557-BB1C-A8D51A16B224}">
      <dgm:prSet/>
      <dgm:spPr/>
      <dgm:t>
        <a:bodyPr/>
        <a:lstStyle/>
        <a:p>
          <a:endParaRPr lang="en-US"/>
        </a:p>
      </dgm:t>
    </dgm:pt>
    <dgm:pt modelId="{CFB29056-5C3A-46E0-A1B1-C603C56AE3AB}" type="sibTrans" cxnId="{B68972B7-41B1-4557-BB1C-A8D51A16B224}">
      <dgm:prSet/>
      <dgm:spPr/>
      <dgm:t>
        <a:bodyPr/>
        <a:lstStyle/>
        <a:p>
          <a:endParaRPr lang="en-US"/>
        </a:p>
      </dgm:t>
    </dgm:pt>
    <dgm:pt modelId="{BF5F59EF-9A96-4238-BA33-81E7B3E1857C}">
      <dgm:prSet/>
      <dgm:spPr/>
      <dgm:t>
        <a:bodyPr/>
        <a:lstStyle/>
        <a:p>
          <a:pPr>
            <a:lnSpc>
              <a:spcPct val="100000"/>
            </a:lnSpc>
          </a:pPr>
          <a:r>
            <a:rPr lang="en-US"/>
            <a:t>Why did we see a rise in Crypto Fraud in 2018?</a:t>
          </a:r>
        </a:p>
      </dgm:t>
    </dgm:pt>
    <dgm:pt modelId="{564E3095-B77B-4BF3-9B99-6D9BFA793E6A}" type="parTrans" cxnId="{61DB233A-70F3-4AE6-8EFF-70BF8E390965}">
      <dgm:prSet/>
      <dgm:spPr/>
      <dgm:t>
        <a:bodyPr/>
        <a:lstStyle/>
        <a:p>
          <a:endParaRPr lang="en-US"/>
        </a:p>
      </dgm:t>
    </dgm:pt>
    <dgm:pt modelId="{E074F351-EE40-4E73-832C-FF405F901B1B}" type="sibTrans" cxnId="{61DB233A-70F3-4AE6-8EFF-70BF8E390965}">
      <dgm:prSet/>
      <dgm:spPr/>
      <dgm:t>
        <a:bodyPr/>
        <a:lstStyle/>
        <a:p>
          <a:endParaRPr lang="en-US"/>
        </a:p>
      </dgm:t>
    </dgm:pt>
    <dgm:pt modelId="{D2AE339A-F420-4305-8B31-FCC68ED5E548}">
      <dgm:prSet/>
      <dgm:spPr/>
      <dgm:t>
        <a:bodyPr/>
        <a:lstStyle/>
        <a:p>
          <a:pPr>
            <a:lnSpc>
              <a:spcPct val="100000"/>
            </a:lnSpc>
          </a:pPr>
          <a:r>
            <a:rPr lang="en-US"/>
            <a:t>Where do we see its evolutionary direction</a:t>
          </a:r>
        </a:p>
      </dgm:t>
    </dgm:pt>
    <dgm:pt modelId="{4580D8EE-883B-4E3E-AC55-E5AB90E2BE7F}" type="parTrans" cxnId="{CC27F34A-9BBC-4F2C-87C1-39097B0F954C}">
      <dgm:prSet/>
      <dgm:spPr/>
      <dgm:t>
        <a:bodyPr/>
        <a:lstStyle/>
        <a:p>
          <a:endParaRPr lang="en-US"/>
        </a:p>
      </dgm:t>
    </dgm:pt>
    <dgm:pt modelId="{3045B7DD-4CA2-4BEA-A186-47644AACEF8D}" type="sibTrans" cxnId="{CC27F34A-9BBC-4F2C-87C1-39097B0F954C}">
      <dgm:prSet/>
      <dgm:spPr/>
      <dgm:t>
        <a:bodyPr/>
        <a:lstStyle/>
        <a:p>
          <a:endParaRPr lang="en-US"/>
        </a:p>
      </dgm:t>
    </dgm:pt>
    <dgm:pt modelId="{98597557-C720-40E8-9F05-02073FDB2B34}" type="pres">
      <dgm:prSet presAssocID="{E21CA09E-0F3D-4096-A456-3CE1A856FF35}" presName="root" presStyleCnt="0">
        <dgm:presLayoutVars>
          <dgm:dir/>
          <dgm:resizeHandles val="exact"/>
        </dgm:presLayoutVars>
      </dgm:prSet>
      <dgm:spPr/>
    </dgm:pt>
    <dgm:pt modelId="{89395648-EEFE-4EEB-90DF-2C3CF0BF8876}" type="pres">
      <dgm:prSet presAssocID="{A3D7839B-0947-4E2C-8287-A6C98A7EE4E7}" presName="compNode" presStyleCnt="0"/>
      <dgm:spPr/>
    </dgm:pt>
    <dgm:pt modelId="{D620A529-F1E0-4639-B1FE-F333273A94F0}" type="pres">
      <dgm:prSet presAssocID="{A3D7839B-0947-4E2C-8287-A6C98A7EE4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7DB087D9-4227-40C3-B8C9-7DC4BBED52D4}" type="pres">
      <dgm:prSet presAssocID="{A3D7839B-0947-4E2C-8287-A6C98A7EE4E7}" presName="spaceRect" presStyleCnt="0"/>
      <dgm:spPr/>
    </dgm:pt>
    <dgm:pt modelId="{BA1A1444-195C-4346-9760-045CF9B09D79}" type="pres">
      <dgm:prSet presAssocID="{A3D7839B-0947-4E2C-8287-A6C98A7EE4E7}" presName="textRect" presStyleLbl="revTx" presStyleIdx="0" presStyleCnt="3">
        <dgm:presLayoutVars>
          <dgm:chMax val="1"/>
          <dgm:chPref val="1"/>
        </dgm:presLayoutVars>
      </dgm:prSet>
      <dgm:spPr/>
    </dgm:pt>
    <dgm:pt modelId="{60D2CBC3-6516-4725-948E-25C2DB28C554}" type="pres">
      <dgm:prSet presAssocID="{CFB29056-5C3A-46E0-A1B1-C603C56AE3AB}" presName="sibTrans" presStyleCnt="0"/>
      <dgm:spPr/>
    </dgm:pt>
    <dgm:pt modelId="{77BF3722-1DBA-42D6-939A-14595AE5B06C}" type="pres">
      <dgm:prSet presAssocID="{BF5F59EF-9A96-4238-BA33-81E7B3E1857C}" presName="compNode" presStyleCnt="0"/>
      <dgm:spPr/>
    </dgm:pt>
    <dgm:pt modelId="{6B4080C7-B74D-47AC-84F8-FD251A63DDC8}" type="pres">
      <dgm:prSet presAssocID="{BF5F59EF-9A96-4238-BA33-81E7B3E185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2354795D-66DC-4C69-AEAC-F6100188D121}" type="pres">
      <dgm:prSet presAssocID="{BF5F59EF-9A96-4238-BA33-81E7B3E1857C}" presName="spaceRect" presStyleCnt="0"/>
      <dgm:spPr/>
    </dgm:pt>
    <dgm:pt modelId="{71964C1A-3596-4B40-BFFD-34179AE88C47}" type="pres">
      <dgm:prSet presAssocID="{BF5F59EF-9A96-4238-BA33-81E7B3E1857C}" presName="textRect" presStyleLbl="revTx" presStyleIdx="1" presStyleCnt="3">
        <dgm:presLayoutVars>
          <dgm:chMax val="1"/>
          <dgm:chPref val="1"/>
        </dgm:presLayoutVars>
      </dgm:prSet>
      <dgm:spPr/>
    </dgm:pt>
    <dgm:pt modelId="{07AC41C2-E332-41D3-9002-7DDA503387D4}" type="pres">
      <dgm:prSet presAssocID="{E074F351-EE40-4E73-832C-FF405F901B1B}" presName="sibTrans" presStyleCnt="0"/>
      <dgm:spPr/>
    </dgm:pt>
    <dgm:pt modelId="{8517632F-EA21-4AE1-B5A0-DD09C754E074}" type="pres">
      <dgm:prSet presAssocID="{D2AE339A-F420-4305-8B31-FCC68ED5E548}" presName="compNode" presStyleCnt="0"/>
      <dgm:spPr/>
    </dgm:pt>
    <dgm:pt modelId="{1277E699-E033-4D92-A274-D4953D926F21}" type="pres">
      <dgm:prSet presAssocID="{D2AE339A-F420-4305-8B31-FCC68ED5E5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4DA36F8C-4F0E-4EDC-A5DA-D5FCE72BD464}" type="pres">
      <dgm:prSet presAssocID="{D2AE339A-F420-4305-8B31-FCC68ED5E548}" presName="spaceRect" presStyleCnt="0"/>
      <dgm:spPr/>
    </dgm:pt>
    <dgm:pt modelId="{D295B450-05B6-4A22-B490-F4F78A6449E1}" type="pres">
      <dgm:prSet presAssocID="{D2AE339A-F420-4305-8B31-FCC68ED5E548}" presName="textRect" presStyleLbl="revTx" presStyleIdx="2" presStyleCnt="3">
        <dgm:presLayoutVars>
          <dgm:chMax val="1"/>
          <dgm:chPref val="1"/>
        </dgm:presLayoutVars>
      </dgm:prSet>
      <dgm:spPr/>
    </dgm:pt>
  </dgm:ptLst>
  <dgm:cxnLst>
    <dgm:cxn modelId="{D8EC352F-CAFB-8A4F-AD45-E3B644758311}" type="presOf" srcId="{BF5F59EF-9A96-4238-BA33-81E7B3E1857C}" destId="{71964C1A-3596-4B40-BFFD-34179AE88C47}" srcOrd="0" destOrd="0" presId="urn:microsoft.com/office/officeart/2018/2/layout/IconLabelList"/>
    <dgm:cxn modelId="{61DB233A-70F3-4AE6-8EFF-70BF8E390965}" srcId="{E21CA09E-0F3D-4096-A456-3CE1A856FF35}" destId="{BF5F59EF-9A96-4238-BA33-81E7B3E1857C}" srcOrd="1" destOrd="0" parTransId="{564E3095-B77B-4BF3-9B99-6D9BFA793E6A}" sibTransId="{E074F351-EE40-4E73-832C-FF405F901B1B}"/>
    <dgm:cxn modelId="{CC27F34A-9BBC-4F2C-87C1-39097B0F954C}" srcId="{E21CA09E-0F3D-4096-A456-3CE1A856FF35}" destId="{D2AE339A-F420-4305-8B31-FCC68ED5E548}" srcOrd="2" destOrd="0" parTransId="{4580D8EE-883B-4E3E-AC55-E5AB90E2BE7F}" sibTransId="{3045B7DD-4CA2-4BEA-A186-47644AACEF8D}"/>
    <dgm:cxn modelId="{B68972B7-41B1-4557-BB1C-A8D51A16B224}" srcId="{E21CA09E-0F3D-4096-A456-3CE1A856FF35}" destId="{A3D7839B-0947-4E2C-8287-A6C98A7EE4E7}" srcOrd="0" destOrd="0" parTransId="{527037AF-2E56-4FBC-A4DF-A25EFCAF9E52}" sibTransId="{CFB29056-5C3A-46E0-A1B1-C603C56AE3AB}"/>
    <dgm:cxn modelId="{8F4310CA-804A-D74A-8EFC-A33EBC233987}" type="presOf" srcId="{D2AE339A-F420-4305-8B31-FCC68ED5E548}" destId="{D295B450-05B6-4A22-B490-F4F78A6449E1}" srcOrd="0" destOrd="0" presId="urn:microsoft.com/office/officeart/2018/2/layout/IconLabelList"/>
    <dgm:cxn modelId="{89FC65DD-EC0D-1340-B6F6-A975B8CA25D4}" type="presOf" srcId="{E21CA09E-0F3D-4096-A456-3CE1A856FF35}" destId="{98597557-C720-40E8-9F05-02073FDB2B34}" srcOrd="0" destOrd="0" presId="urn:microsoft.com/office/officeart/2018/2/layout/IconLabelList"/>
    <dgm:cxn modelId="{2EA3BAEF-0B4E-2549-ACCA-3847B00A6422}" type="presOf" srcId="{A3D7839B-0947-4E2C-8287-A6C98A7EE4E7}" destId="{BA1A1444-195C-4346-9760-045CF9B09D79}" srcOrd="0" destOrd="0" presId="urn:microsoft.com/office/officeart/2018/2/layout/IconLabelList"/>
    <dgm:cxn modelId="{B5A3F31F-ABCC-124B-AA82-1155E1AF05D6}" type="presParOf" srcId="{98597557-C720-40E8-9F05-02073FDB2B34}" destId="{89395648-EEFE-4EEB-90DF-2C3CF0BF8876}" srcOrd="0" destOrd="0" presId="urn:microsoft.com/office/officeart/2018/2/layout/IconLabelList"/>
    <dgm:cxn modelId="{E7CFEC27-86CE-6D44-B2D9-A05BF1ABB2AE}" type="presParOf" srcId="{89395648-EEFE-4EEB-90DF-2C3CF0BF8876}" destId="{D620A529-F1E0-4639-B1FE-F333273A94F0}" srcOrd="0" destOrd="0" presId="urn:microsoft.com/office/officeart/2018/2/layout/IconLabelList"/>
    <dgm:cxn modelId="{7D1DCC1E-B6E5-4D46-B1F8-0153E44BB487}" type="presParOf" srcId="{89395648-EEFE-4EEB-90DF-2C3CF0BF8876}" destId="{7DB087D9-4227-40C3-B8C9-7DC4BBED52D4}" srcOrd="1" destOrd="0" presId="urn:microsoft.com/office/officeart/2018/2/layout/IconLabelList"/>
    <dgm:cxn modelId="{FB3C9BFF-DE1A-0549-A64B-B988B4B12217}" type="presParOf" srcId="{89395648-EEFE-4EEB-90DF-2C3CF0BF8876}" destId="{BA1A1444-195C-4346-9760-045CF9B09D79}" srcOrd="2" destOrd="0" presId="urn:microsoft.com/office/officeart/2018/2/layout/IconLabelList"/>
    <dgm:cxn modelId="{00DD373D-56E1-9641-BC74-F9B2C3F53CA3}" type="presParOf" srcId="{98597557-C720-40E8-9F05-02073FDB2B34}" destId="{60D2CBC3-6516-4725-948E-25C2DB28C554}" srcOrd="1" destOrd="0" presId="urn:microsoft.com/office/officeart/2018/2/layout/IconLabelList"/>
    <dgm:cxn modelId="{A0B4325B-A190-DD4A-A1C8-51846584F7FC}" type="presParOf" srcId="{98597557-C720-40E8-9F05-02073FDB2B34}" destId="{77BF3722-1DBA-42D6-939A-14595AE5B06C}" srcOrd="2" destOrd="0" presId="urn:microsoft.com/office/officeart/2018/2/layout/IconLabelList"/>
    <dgm:cxn modelId="{4D9820CA-0541-7340-8478-79B50F0C452E}" type="presParOf" srcId="{77BF3722-1DBA-42D6-939A-14595AE5B06C}" destId="{6B4080C7-B74D-47AC-84F8-FD251A63DDC8}" srcOrd="0" destOrd="0" presId="urn:microsoft.com/office/officeart/2018/2/layout/IconLabelList"/>
    <dgm:cxn modelId="{E9383CDC-8543-474A-B690-029E3E16D2A4}" type="presParOf" srcId="{77BF3722-1DBA-42D6-939A-14595AE5B06C}" destId="{2354795D-66DC-4C69-AEAC-F6100188D121}" srcOrd="1" destOrd="0" presId="urn:microsoft.com/office/officeart/2018/2/layout/IconLabelList"/>
    <dgm:cxn modelId="{602030EC-753E-A54A-B16F-D8F59260A9FA}" type="presParOf" srcId="{77BF3722-1DBA-42D6-939A-14595AE5B06C}" destId="{71964C1A-3596-4B40-BFFD-34179AE88C47}" srcOrd="2" destOrd="0" presId="urn:microsoft.com/office/officeart/2018/2/layout/IconLabelList"/>
    <dgm:cxn modelId="{13AAF1A4-44B9-804E-81F5-0BCC18FE9CF8}" type="presParOf" srcId="{98597557-C720-40E8-9F05-02073FDB2B34}" destId="{07AC41C2-E332-41D3-9002-7DDA503387D4}" srcOrd="3" destOrd="0" presId="urn:microsoft.com/office/officeart/2018/2/layout/IconLabelList"/>
    <dgm:cxn modelId="{47EB7CFD-0604-E948-A0CB-A88CC7885736}" type="presParOf" srcId="{98597557-C720-40E8-9F05-02073FDB2B34}" destId="{8517632F-EA21-4AE1-B5A0-DD09C754E074}" srcOrd="4" destOrd="0" presId="urn:microsoft.com/office/officeart/2018/2/layout/IconLabelList"/>
    <dgm:cxn modelId="{6DA37642-5BB0-4146-AD9D-D41F081305B1}" type="presParOf" srcId="{8517632F-EA21-4AE1-B5A0-DD09C754E074}" destId="{1277E699-E033-4D92-A274-D4953D926F21}" srcOrd="0" destOrd="0" presId="urn:microsoft.com/office/officeart/2018/2/layout/IconLabelList"/>
    <dgm:cxn modelId="{44106F1D-D4BC-564A-93CC-D7321E9E17F6}" type="presParOf" srcId="{8517632F-EA21-4AE1-B5A0-DD09C754E074}" destId="{4DA36F8C-4F0E-4EDC-A5DA-D5FCE72BD464}" srcOrd="1" destOrd="0" presId="urn:microsoft.com/office/officeart/2018/2/layout/IconLabelList"/>
    <dgm:cxn modelId="{976C2E87-D1E4-BE4F-ACE4-66D62A4CDBD7}" type="presParOf" srcId="{8517632F-EA21-4AE1-B5A0-DD09C754E074}" destId="{D295B450-05B6-4A22-B490-F4F78A6449E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3FEA9FE-A31C-4663-B785-F1084FDFA20C}"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85B97664-117A-4BD6-AACF-DF2CCFB5D596}">
      <dgm:prSet/>
      <dgm:spPr/>
      <dgm:t>
        <a:bodyPr/>
        <a:lstStyle/>
        <a:p>
          <a:r>
            <a:rPr lang="en-US"/>
            <a:t>Continue to adapt to market changes</a:t>
          </a:r>
        </a:p>
      </dgm:t>
    </dgm:pt>
    <dgm:pt modelId="{233AB3AF-D7FB-4132-BFA1-23E896EA4E2C}" type="parTrans" cxnId="{1AE10D6C-B9DA-45E7-A6EF-EFA701AB87C6}">
      <dgm:prSet/>
      <dgm:spPr/>
      <dgm:t>
        <a:bodyPr/>
        <a:lstStyle/>
        <a:p>
          <a:endParaRPr lang="en-US"/>
        </a:p>
      </dgm:t>
    </dgm:pt>
    <dgm:pt modelId="{213AC9C7-7413-44E4-BA39-0072C470DB3E}" type="sibTrans" cxnId="{1AE10D6C-B9DA-45E7-A6EF-EFA701AB87C6}">
      <dgm:prSet/>
      <dgm:spPr/>
      <dgm:t>
        <a:bodyPr/>
        <a:lstStyle/>
        <a:p>
          <a:endParaRPr lang="en-US"/>
        </a:p>
      </dgm:t>
    </dgm:pt>
    <dgm:pt modelId="{ECA8123C-86F4-4188-82F5-04873B1D17DA}">
      <dgm:prSet/>
      <dgm:spPr/>
      <dgm:t>
        <a:bodyPr/>
        <a:lstStyle/>
        <a:p>
          <a:r>
            <a:rPr lang="en-US"/>
            <a:t>Greater targeting of emerging markets</a:t>
          </a:r>
        </a:p>
      </dgm:t>
    </dgm:pt>
    <dgm:pt modelId="{8612447B-027E-4C0B-9E03-5FAA5A1B7148}" type="parTrans" cxnId="{11D640A8-C944-4C5A-9BD4-279FA5BE3E5C}">
      <dgm:prSet/>
      <dgm:spPr/>
      <dgm:t>
        <a:bodyPr/>
        <a:lstStyle/>
        <a:p>
          <a:endParaRPr lang="en-US"/>
        </a:p>
      </dgm:t>
    </dgm:pt>
    <dgm:pt modelId="{C51D83D7-704B-44AD-8F8A-0EFC7515D97B}" type="sibTrans" cxnId="{11D640A8-C944-4C5A-9BD4-279FA5BE3E5C}">
      <dgm:prSet/>
      <dgm:spPr/>
      <dgm:t>
        <a:bodyPr/>
        <a:lstStyle/>
        <a:p>
          <a:endParaRPr lang="en-US"/>
        </a:p>
      </dgm:t>
    </dgm:pt>
    <dgm:pt modelId="{5B1E2EEF-8B0D-4753-AE3F-63126C21DB65}">
      <dgm:prSet/>
      <dgm:spPr/>
      <dgm:t>
        <a:bodyPr/>
        <a:lstStyle/>
        <a:p>
          <a:r>
            <a:rPr lang="en-US"/>
            <a:t>Greater targeting of unregulated Exchanges</a:t>
          </a:r>
        </a:p>
      </dgm:t>
    </dgm:pt>
    <dgm:pt modelId="{0E923CD1-C02E-492C-9A04-BF7AF1793882}" type="parTrans" cxnId="{FB32BC5E-8CA8-40D7-BC1E-9A1D863DCEBB}">
      <dgm:prSet/>
      <dgm:spPr/>
      <dgm:t>
        <a:bodyPr/>
        <a:lstStyle/>
        <a:p>
          <a:endParaRPr lang="en-US"/>
        </a:p>
      </dgm:t>
    </dgm:pt>
    <dgm:pt modelId="{A5B73F0B-67FE-4EAF-9236-BFFA517BB4C2}" type="sibTrans" cxnId="{FB32BC5E-8CA8-40D7-BC1E-9A1D863DCEBB}">
      <dgm:prSet/>
      <dgm:spPr/>
      <dgm:t>
        <a:bodyPr/>
        <a:lstStyle/>
        <a:p>
          <a:endParaRPr lang="en-US"/>
        </a:p>
      </dgm:t>
    </dgm:pt>
    <dgm:pt modelId="{FC456004-2076-4040-82AE-9BDE2488DF0C}">
      <dgm:prSet/>
      <dgm:spPr/>
      <dgm:t>
        <a:bodyPr/>
        <a:lstStyle/>
        <a:p>
          <a:r>
            <a:rPr lang="en-US"/>
            <a:t>Greater hybridization of attacks </a:t>
          </a:r>
        </a:p>
      </dgm:t>
    </dgm:pt>
    <dgm:pt modelId="{57C7D807-6A47-4B46-AE90-A29DE26F30B4}" type="parTrans" cxnId="{8AD0D047-CFF5-41D7-9A75-56B7AA4F9FA0}">
      <dgm:prSet/>
      <dgm:spPr/>
      <dgm:t>
        <a:bodyPr/>
        <a:lstStyle/>
        <a:p>
          <a:endParaRPr lang="en-US"/>
        </a:p>
      </dgm:t>
    </dgm:pt>
    <dgm:pt modelId="{8C5C9595-84FA-4BB6-820C-AEE236BF03DE}" type="sibTrans" cxnId="{8AD0D047-CFF5-41D7-9A75-56B7AA4F9FA0}">
      <dgm:prSet/>
      <dgm:spPr/>
      <dgm:t>
        <a:bodyPr/>
        <a:lstStyle/>
        <a:p>
          <a:endParaRPr lang="en-US"/>
        </a:p>
      </dgm:t>
    </dgm:pt>
    <dgm:pt modelId="{93516A9F-DE3A-49F4-915E-378F27F94707}">
      <dgm:prSet/>
      <dgm:spPr/>
      <dgm:t>
        <a:bodyPr/>
        <a:lstStyle/>
        <a:p>
          <a:r>
            <a:rPr lang="en-US"/>
            <a:t>Increase of attacks on the blockchain</a:t>
          </a:r>
        </a:p>
      </dgm:t>
    </dgm:pt>
    <dgm:pt modelId="{AD482408-137C-4853-89EA-0142E4E11372}" type="parTrans" cxnId="{7C628F5B-888C-42F5-B733-4F49B67DEF88}">
      <dgm:prSet/>
      <dgm:spPr/>
      <dgm:t>
        <a:bodyPr/>
        <a:lstStyle/>
        <a:p>
          <a:endParaRPr lang="en-US"/>
        </a:p>
      </dgm:t>
    </dgm:pt>
    <dgm:pt modelId="{D4237A02-C7E7-4489-9F24-0BFDED42CF0A}" type="sibTrans" cxnId="{7C628F5B-888C-42F5-B733-4F49B67DEF88}">
      <dgm:prSet/>
      <dgm:spPr/>
      <dgm:t>
        <a:bodyPr/>
        <a:lstStyle/>
        <a:p>
          <a:endParaRPr lang="en-US"/>
        </a:p>
      </dgm:t>
    </dgm:pt>
    <dgm:pt modelId="{6A94EA5E-9733-594E-BB1F-D0FA4B944B5A}" type="pres">
      <dgm:prSet presAssocID="{A3FEA9FE-A31C-4663-B785-F1084FDFA20C}" presName="linear" presStyleCnt="0">
        <dgm:presLayoutVars>
          <dgm:animLvl val="lvl"/>
          <dgm:resizeHandles val="exact"/>
        </dgm:presLayoutVars>
      </dgm:prSet>
      <dgm:spPr/>
    </dgm:pt>
    <dgm:pt modelId="{FD048601-AB60-2E46-B7A1-90D625CC6090}" type="pres">
      <dgm:prSet presAssocID="{85B97664-117A-4BD6-AACF-DF2CCFB5D596}" presName="parentText" presStyleLbl="node1" presStyleIdx="0" presStyleCnt="5">
        <dgm:presLayoutVars>
          <dgm:chMax val="0"/>
          <dgm:bulletEnabled val="1"/>
        </dgm:presLayoutVars>
      </dgm:prSet>
      <dgm:spPr/>
    </dgm:pt>
    <dgm:pt modelId="{53799436-F03A-044C-84B0-589D3D7C724A}" type="pres">
      <dgm:prSet presAssocID="{213AC9C7-7413-44E4-BA39-0072C470DB3E}" presName="spacer" presStyleCnt="0"/>
      <dgm:spPr/>
    </dgm:pt>
    <dgm:pt modelId="{097D6B6D-8138-0E4E-8536-1E05C7AB67AC}" type="pres">
      <dgm:prSet presAssocID="{ECA8123C-86F4-4188-82F5-04873B1D17DA}" presName="parentText" presStyleLbl="node1" presStyleIdx="1" presStyleCnt="5">
        <dgm:presLayoutVars>
          <dgm:chMax val="0"/>
          <dgm:bulletEnabled val="1"/>
        </dgm:presLayoutVars>
      </dgm:prSet>
      <dgm:spPr/>
    </dgm:pt>
    <dgm:pt modelId="{1A518E24-1D74-4A4B-A584-7A689E69FCE4}" type="pres">
      <dgm:prSet presAssocID="{C51D83D7-704B-44AD-8F8A-0EFC7515D97B}" presName="spacer" presStyleCnt="0"/>
      <dgm:spPr/>
    </dgm:pt>
    <dgm:pt modelId="{3F001637-AD65-8D41-8945-63A5C5F7BCB1}" type="pres">
      <dgm:prSet presAssocID="{5B1E2EEF-8B0D-4753-AE3F-63126C21DB65}" presName="parentText" presStyleLbl="node1" presStyleIdx="2" presStyleCnt="5">
        <dgm:presLayoutVars>
          <dgm:chMax val="0"/>
          <dgm:bulletEnabled val="1"/>
        </dgm:presLayoutVars>
      </dgm:prSet>
      <dgm:spPr/>
    </dgm:pt>
    <dgm:pt modelId="{FF96CE2C-E1B8-F54E-AB47-9B6B29B51368}" type="pres">
      <dgm:prSet presAssocID="{A5B73F0B-67FE-4EAF-9236-BFFA517BB4C2}" presName="spacer" presStyleCnt="0"/>
      <dgm:spPr/>
    </dgm:pt>
    <dgm:pt modelId="{7FE74D20-7C12-DF4E-8A47-AA3E2F3E2208}" type="pres">
      <dgm:prSet presAssocID="{FC456004-2076-4040-82AE-9BDE2488DF0C}" presName="parentText" presStyleLbl="node1" presStyleIdx="3" presStyleCnt="5">
        <dgm:presLayoutVars>
          <dgm:chMax val="0"/>
          <dgm:bulletEnabled val="1"/>
        </dgm:presLayoutVars>
      </dgm:prSet>
      <dgm:spPr/>
    </dgm:pt>
    <dgm:pt modelId="{41E06F77-59F7-E642-B24C-CF0FAACD3BEB}" type="pres">
      <dgm:prSet presAssocID="{8C5C9595-84FA-4BB6-820C-AEE236BF03DE}" presName="spacer" presStyleCnt="0"/>
      <dgm:spPr/>
    </dgm:pt>
    <dgm:pt modelId="{086829E8-D70C-B944-8C91-C31810D0989C}" type="pres">
      <dgm:prSet presAssocID="{93516A9F-DE3A-49F4-915E-378F27F94707}" presName="parentText" presStyleLbl="node1" presStyleIdx="4" presStyleCnt="5">
        <dgm:presLayoutVars>
          <dgm:chMax val="0"/>
          <dgm:bulletEnabled val="1"/>
        </dgm:presLayoutVars>
      </dgm:prSet>
      <dgm:spPr/>
    </dgm:pt>
  </dgm:ptLst>
  <dgm:cxnLst>
    <dgm:cxn modelId="{8AD0D047-CFF5-41D7-9A75-56B7AA4F9FA0}" srcId="{A3FEA9FE-A31C-4663-B785-F1084FDFA20C}" destId="{FC456004-2076-4040-82AE-9BDE2488DF0C}" srcOrd="3" destOrd="0" parTransId="{57C7D807-6A47-4B46-AE90-A29DE26F30B4}" sibTransId="{8C5C9595-84FA-4BB6-820C-AEE236BF03DE}"/>
    <dgm:cxn modelId="{3E95A14E-40F4-344E-9EE9-6609A44DB811}" type="presOf" srcId="{A3FEA9FE-A31C-4663-B785-F1084FDFA20C}" destId="{6A94EA5E-9733-594E-BB1F-D0FA4B944B5A}" srcOrd="0" destOrd="0" presId="urn:microsoft.com/office/officeart/2005/8/layout/vList2"/>
    <dgm:cxn modelId="{1A2A9653-960F-3B46-AFD8-C33A0110F610}" type="presOf" srcId="{FC456004-2076-4040-82AE-9BDE2488DF0C}" destId="{7FE74D20-7C12-DF4E-8A47-AA3E2F3E2208}" srcOrd="0" destOrd="0" presId="urn:microsoft.com/office/officeart/2005/8/layout/vList2"/>
    <dgm:cxn modelId="{7C628F5B-888C-42F5-B733-4F49B67DEF88}" srcId="{A3FEA9FE-A31C-4663-B785-F1084FDFA20C}" destId="{93516A9F-DE3A-49F4-915E-378F27F94707}" srcOrd="4" destOrd="0" parTransId="{AD482408-137C-4853-89EA-0142E4E11372}" sibTransId="{D4237A02-C7E7-4489-9F24-0BFDED42CF0A}"/>
    <dgm:cxn modelId="{FB32BC5E-8CA8-40D7-BC1E-9A1D863DCEBB}" srcId="{A3FEA9FE-A31C-4663-B785-F1084FDFA20C}" destId="{5B1E2EEF-8B0D-4753-AE3F-63126C21DB65}" srcOrd="2" destOrd="0" parTransId="{0E923CD1-C02E-492C-9A04-BF7AF1793882}" sibTransId="{A5B73F0B-67FE-4EAF-9236-BFFA517BB4C2}"/>
    <dgm:cxn modelId="{1AE10D6C-B9DA-45E7-A6EF-EFA701AB87C6}" srcId="{A3FEA9FE-A31C-4663-B785-F1084FDFA20C}" destId="{85B97664-117A-4BD6-AACF-DF2CCFB5D596}" srcOrd="0" destOrd="0" parTransId="{233AB3AF-D7FB-4132-BFA1-23E896EA4E2C}" sibTransId="{213AC9C7-7413-44E4-BA39-0072C470DB3E}"/>
    <dgm:cxn modelId="{DAF0948D-2960-6B4A-91F1-AFABADC823EA}" type="presOf" srcId="{93516A9F-DE3A-49F4-915E-378F27F94707}" destId="{086829E8-D70C-B944-8C91-C31810D0989C}" srcOrd="0" destOrd="0" presId="urn:microsoft.com/office/officeart/2005/8/layout/vList2"/>
    <dgm:cxn modelId="{77435896-C0EF-1E4E-B181-BD66FBA376A7}" type="presOf" srcId="{ECA8123C-86F4-4188-82F5-04873B1D17DA}" destId="{097D6B6D-8138-0E4E-8536-1E05C7AB67AC}" srcOrd="0" destOrd="0" presId="urn:microsoft.com/office/officeart/2005/8/layout/vList2"/>
    <dgm:cxn modelId="{11D640A8-C944-4C5A-9BD4-279FA5BE3E5C}" srcId="{A3FEA9FE-A31C-4663-B785-F1084FDFA20C}" destId="{ECA8123C-86F4-4188-82F5-04873B1D17DA}" srcOrd="1" destOrd="0" parTransId="{8612447B-027E-4C0B-9E03-5FAA5A1B7148}" sibTransId="{C51D83D7-704B-44AD-8F8A-0EFC7515D97B}"/>
    <dgm:cxn modelId="{6C56C0B8-E6FC-C84F-A6B9-3720A92546D8}" type="presOf" srcId="{85B97664-117A-4BD6-AACF-DF2CCFB5D596}" destId="{FD048601-AB60-2E46-B7A1-90D625CC6090}" srcOrd="0" destOrd="0" presId="urn:microsoft.com/office/officeart/2005/8/layout/vList2"/>
    <dgm:cxn modelId="{BD5566FD-0F73-3C4C-81AA-C2FF6593765D}" type="presOf" srcId="{5B1E2EEF-8B0D-4753-AE3F-63126C21DB65}" destId="{3F001637-AD65-8D41-8945-63A5C5F7BCB1}" srcOrd="0" destOrd="0" presId="urn:microsoft.com/office/officeart/2005/8/layout/vList2"/>
    <dgm:cxn modelId="{B3AB013F-17ED-D043-9FCE-494643127EC4}" type="presParOf" srcId="{6A94EA5E-9733-594E-BB1F-D0FA4B944B5A}" destId="{FD048601-AB60-2E46-B7A1-90D625CC6090}" srcOrd="0" destOrd="0" presId="urn:microsoft.com/office/officeart/2005/8/layout/vList2"/>
    <dgm:cxn modelId="{CF0804C6-A009-1B4B-81B7-6362986A115B}" type="presParOf" srcId="{6A94EA5E-9733-594E-BB1F-D0FA4B944B5A}" destId="{53799436-F03A-044C-84B0-589D3D7C724A}" srcOrd="1" destOrd="0" presId="urn:microsoft.com/office/officeart/2005/8/layout/vList2"/>
    <dgm:cxn modelId="{8C9FD59A-9629-DC4C-AECE-3A8035D33F2D}" type="presParOf" srcId="{6A94EA5E-9733-594E-BB1F-D0FA4B944B5A}" destId="{097D6B6D-8138-0E4E-8536-1E05C7AB67AC}" srcOrd="2" destOrd="0" presId="urn:microsoft.com/office/officeart/2005/8/layout/vList2"/>
    <dgm:cxn modelId="{05ABDD63-AA95-CF43-A225-F80974AB8829}" type="presParOf" srcId="{6A94EA5E-9733-594E-BB1F-D0FA4B944B5A}" destId="{1A518E24-1D74-4A4B-A584-7A689E69FCE4}" srcOrd="3" destOrd="0" presId="urn:microsoft.com/office/officeart/2005/8/layout/vList2"/>
    <dgm:cxn modelId="{66122F7E-D1C4-4048-AAC2-4606C02090A2}" type="presParOf" srcId="{6A94EA5E-9733-594E-BB1F-D0FA4B944B5A}" destId="{3F001637-AD65-8D41-8945-63A5C5F7BCB1}" srcOrd="4" destOrd="0" presId="urn:microsoft.com/office/officeart/2005/8/layout/vList2"/>
    <dgm:cxn modelId="{2447A09B-E267-5F46-A11E-A8C6256AB89D}" type="presParOf" srcId="{6A94EA5E-9733-594E-BB1F-D0FA4B944B5A}" destId="{FF96CE2C-E1B8-F54E-AB47-9B6B29B51368}" srcOrd="5" destOrd="0" presId="urn:microsoft.com/office/officeart/2005/8/layout/vList2"/>
    <dgm:cxn modelId="{3DB6C71C-06E4-EC49-AF70-99D7DD11FF78}" type="presParOf" srcId="{6A94EA5E-9733-594E-BB1F-D0FA4B944B5A}" destId="{7FE74D20-7C12-DF4E-8A47-AA3E2F3E2208}" srcOrd="6" destOrd="0" presId="urn:microsoft.com/office/officeart/2005/8/layout/vList2"/>
    <dgm:cxn modelId="{6BE90F04-DB48-3A43-BEED-FC55C63FB71A}" type="presParOf" srcId="{6A94EA5E-9733-594E-BB1F-D0FA4B944B5A}" destId="{41E06F77-59F7-E642-B24C-CF0FAACD3BEB}" srcOrd="7" destOrd="0" presId="urn:microsoft.com/office/officeart/2005/8/layout/vList2"/>
    <dgm:cxn modelId="{5880E983-F95C-3B4D-982B-D48114A9EBE3}" type="presParOf" srcId="{6A94EA5E-9733-594E-BB1F-D0FA4B944B5A}" destId="{086829E8-D70C-B944-8C91-C31810D0989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F69D0E3-BD85-417C-AC56-55B482C567F3}" type="doc">
      <dgm:prSet loTypeId="urn:microsoft.com/office/officeart/2018/2/layout/IconCircleList" loCatId="icon" qsTypeId="urn:microsoft.com/office/officeart/2005/8/quickstyle/simple4" qsCatId="simple" csTypeId="urn:microsoft.com/office/officeart/2018/5/colors/Iconchunking_neutralbg_colorful1" csCatId="colorful" phldr="1"/>
      <dgm:spPr/>
      <dgm:t>
        <a:bodyPr/>
        <a:lstStyle/>
        <a:p>
          <a:endParaRPr lang="en-US"/>
        </a:p>
      </dgm:t>
    </dgm:pt>
    <dgm:pt modelId="{A17BD7AC-1E56-4323-B139-E4D795C7DE15}">
      <dgm:prSet/>
      <dgm:spPr/>
      <dgm:t>
        <a:bodyPr/>
        <a:lstStyle/>
        <a:p>
          <a:pPr>
            <a:lnSpc>
              <a:spcPct val="100000"/>
            </a:lnSpc>
          </a:pPr>
          <a:r>
            <a:rPr lang="en-US"/>
            <a:t>Crypto Fraud continues to evolve</a:t>
          </a:r>
        </a:p>
      </dgm:t>
    </dgm:pt>
    <dgm:pt modelId="{DB593F82-96E1-4A01-81E1-3B5C97F249A1}" type="parTrans" cxnId="{64ABE0B8-A9FB-43B4-A75A-E93EB8C1E346}">
      <dgm:prSet/>
      <dgm:spPr/>
      <dgm:t>
        <a:bodyPr/>
        <a:lstStyle/>
        <a:p>
          <a:endParaRPr lang="en-US"/>
        </a:p>
      </dgm:t>
    </dgm:pt>
    <dgm:pt modelId="{59C7B63F-C5B6-4886-8535-998D53571B6A}" type="sibTrans" cxnId="{64ABE0B8-A9FB-43B4-A75A-E93EB8C1E346}">
      <dgm:prSet/>
      <dgm:spPr/>
      <dgm:t>
        <a:bodyPr/>
        <a:lstStyle/>
        <a:p>
          <a:pPr>
            <a:lnSpc>
              <a:spcPct val="100000"/>
            </a:lnSpc>
          </a:pPr>
          <a:endParaRPr lang="en-US"/>
        </a:p>
      </dgm:t>
    </dgm:pt>
    <dgm:pt modelId="{967E6E2A-53CB-496B-9FBB-28BECCAEF8F6}">
      <dgm:prSet/>
      <dgm:spPr/>
      <dgm:t>
        <a:bodyPr/>
        <a:lstStyle/>
        <a:p>
          <a:pPr>
            <a:lnSpc>
              <a:spcPct val="100000"/>
            </a:lnSpc>
          </a:pPr>
          <a:r>
            <a:rPr lang="en-US"/>
            <a:t>National and International laws need to catch up</a:t>
          </a:r>
        </a:p>
      </dgm:t>
    </dgm:pt>
    <dgm:pt modelId="{0EBA2942-A6A5-4772-8AA6-937F7BDF3BCE}" type="parTrans" cxnId="{183B7D86-BED4-444A-9D98-486E2933255B}">
      <dgm:prSet/>
      <dgm:spPr/>
      <dgm:t>
        <a:bodyPr/>
        <a:lstStyle/>
        <a:p>
          <a:endParaRPr lang="en-US"/>
        </a:p>
      </dgm:t>
    </dgm:pt>
    <dgm:pt modelId="{47C76C00-56F1-46E1-9BAD-984F771E93FD}" type="sibTrans" cxnId="{183B7D86-BED4-444A-9D98-486E2933255B}">
      <dgm:prSet/>
      <dgm:spPr/>
      <dgm:t>
        <a:bodyPr/>
        <a:lstStyle/>
        <a:p>
          <a:pPr>
            <a:lnSpc>
              <a:spcPct val="100000"/>
            </a:lnSpc>
          </a:pPr>
          <a:endParaRPr lang="en-US"/>
        </a:p>
      </dgm:t>
    </dgm:pt>
    <dgm:pt modelId="{E5EDCC6D-443D-4F6C-BB1B-6C45069171AB}">
      <dgm:prSet/>
      <dgm:spPr/>
      <dgm:t>
        <a:bodyPr/>
        <a:lstStyle/>
        <a:p>
          <a:pPr>
            <a:lnSpc>
              <a:spcPct val="100000"/>
            </a:lnSpc>
          </a:pPr>
          <a:r>
            <a:rPr lang="en-US"/>
            <a:t>Greater enduser training</a:t>
          </a:r>
        </a:p>
      </dgm:t>
    </dgm:pt>
    <dgm:pt modelId="{7E47510C-83F4-414A-B496-DCA97E15300A}" type="parTrans" cxnId="{32AB9892-BA77-4AAB-8857-B7C4FF05F9D7}">
      <dgm:prSet/>
      <dgm:spPr/>
      <dgm:t>
        <a:bodyPr/>
        <a:lstStyle/>
        <a:p>
          <a:endParaRPr lang="en-US"/>
        </a:p>
      </dgm:t>
    </dgm:pt>
    <dgm:pt modelId="{B3AFBD92-D12B-42D9-BA10-50D95D12EF3D}" type="sibTrans" cxnId="{32AB9892-BA77-4AAB-8857-B7C4FF05F9D7}">
      <dgm:prSet/>
      <dgm:spPr/>
      <dgm:t>
        <a:bodyPr/>
        <a:lstStyle/>
        <a:p>
          <a:pPr>
            <a:lnSpc>
              <a:spcPct val="100000"/>
            </a:lnSpc>
          </a:pPr>
          <a:endParaRPr lang="en-US"/>
        </a:p>
      </dgm:t>
    </dgm:pt>
    <dgm:pt modelId="{ACE28BB9-47EC-45FD-BB14-010F5D9D1BD5}">
      <dgm:prSet/>
      <dgm:spPr/>
      <dgm:t>
        <a:bodyPr/>
        <a:lstStyle/>
        <a:p>
          <a:pPr>
            <a:lnSpc>
              <a:spcPct val="100000"/>
            </a:lnSpc>
          </a:pPr>
          <a:r>
            <a:rPr lang="en-US"/>
            <a:t>Greater use of EDR </a:t>
          </a:r>
        </a:p>
      </dgm:t>
    </dgm:pt>
    <dgm:pt modelId="{A0AB2A4E-4B8F-458E-8437-CE0E00362DF1}" type="parTrans" cxnId="{F0D00B4E-2450-4D0D-BB4B-D1E40EDE6F55}">
      <dgm:prSet/>
      <dgm:spPr/>
      <dgm:t>
        <a:bodyPr/>
        <a:lstStyle/>
        <a:p>
          <a:endParaRPr lang="en-US"/>
        </a:p>
      </dgm:t>
    </dgm:pt>
    <dgm:pt modelId="{6CE59EB7-B9F6-432C-8EEC-A3DC02813183}" type="sibTrans" cxnId="{F0D00B4E-2450-4D0D-BB4B-D1E40EDE6F55}">
      <dgm:prSet/>
      <dgm:spPr/>
      <dgm:t>
        <a:bodyPr/>
        <a:lstStyle/>
        <a:p>
          <a:pPr>
            <a:lnSpc>
              <a:spcPct val="100000"/>
            </a:lnSpc>
          </a:pPr>
          <a:endParaRPr lang="en-US"/>
        </a:p>
      </dgm:t>
    </dgm:pt>
    <dgm:pt modelId="{C7095A78-72B5-4A31-8B02-6C4B86DE7574}">
      <dgm:prSet/>
      <dgm:spPr/>
      <dgm:t>
        <a:bodyPr/>
        <a:lstStyle/>
        <a:p>
          <a:pPr>
            <a:lnSpc>
              <a:spcPct val="100000"/>
            </a:lnSpc>
          </a:pPr>
          <a:r>
            <a:rPr lang="en-US"/>
            <a:t>Greater use of baselining servers – physical and cloud</a:t>
          </a:r>
        </a:p>
      </dgm:t>
    </dgm:pt>
    <dgm:pt modelId="{CB309B6B-1683-4F4D-BE2A-65C259E3F31E}" type="parTrans" cxnId="{CCFFD94F-7996-4AE3-B5A6-9816434C8AAE}">
      <dgm:prSet/>
      <dgm:spPr/>
      <dgm:t>
        <a:bodyPr/>
        <a:lstStyle/>
        <a:p>
          <a:endParaRPr lang="en-US"/>
        </a:p>
      </dgm:t>
    </dgm:pt>
    <dgm:pt modelId="{E0A9F5B3-BC54-40A2-8E50-76CC8D62BA5C}" type="sibTrans" cxnId="{CCFFD94F-7996-4AE3-B5A6-9816434C8AAE}">
      <dgm:prSet/>
      <dgm:spPr/>
      <dgm:t>
        <a:bodyPr/>
        <a:lstStyle/>
        <a:p>
          <a:pPr>
            <a:lnSpc>
              <a:spcPct val="100000"/>
            </a:lnSpc>
          </a:pPr>
          <a:endParaRPr lang="en-US"/>
        </a:p>
      </dgm:t>
    </dgm:pt>
    <dgm:pt modelId="{F4F85D7E-0355-45FD-891A-6E858B0244FD}">
      <dgm:prSet/>
      <dgm:spPr/>
      <dgm:t>
        <a:bodyPr/>
        <a:lstStyle/>
        <a:p>
          <a:pPr>
            <a:lnSpc>
              <a:spcPct val="100000"/>
            </a:lnSpc>
          </a:pPr>
          <a:r>
            <a:rPr lang="en-US"/>
            <a:t>Robust patching policies</a:t>
          </a:r>
        </a:p>
      </dgm:t>
    </dgm:pt>
    <dgm:pt modelId="{29F4ABC9-62C2-43E0-8EB0-EE2B804A5C6B}" type="parTrans" cxnId="{C5D374DB-6BFD-4A16-AEF2-3A4F263DC859}">
      <dgm:prSet/>
      <dgm:spPr/>
      <dgm:t>
        <a:bodyPr/>
        <a:lstStyle/>
        <a:p>
          <a:endParaRPr lang="en-US"/>
        </a:p>
      </dgm:t>
    </dgm:pt>
    <dgm:pt modelId="{6628947C-A2D3-4C36-95A8-131C8E490835}" type="sibTrans" cxnId="{C5D374DB-6BFD-4A16-AEF2-3A4F263DC859}">
      <dgm:prSet/>
      <dgm:spPr/>
      <dgm:t>
        <a:bodyPr/>
        <a:lstStyle/>
        <a:p>
          <a:endParaRPr lang="en-US"/>
        </a:p>
      </dgm:t>
    </dgm:pt>
    <dgm:pt modelId="{25EC5432-C24F-4A41-99A8-3D5011C98B7B}" type="pres">
      <dgm:prSet presAssocID="{EF69D0E3-BD85-417C-AC56-55B482C567F3}" presName="root" presStyleCnt="0">
        <dgm:presLayoutVars>
          <dgm:dir/>
          <dgm:resizeHandles val="exact"/>
        </dgm:presLayoutVars>
      </dgm:prSet>
      <dgm:spPr/>
    </dgm:pt>
    <dgm:pt modelId="{279000EF-1CAC-4A5E-8853-D7A72066B4B4}" type="pres">
      <dgm:prSet presAssocID="{EF69D0E3-BD85-417C-AC56-55B482C567F3}" presName="container" presStyleCnt="0">
        <dgm:presLayoutVars>
          <dgm:dir/>
          <dgm:resizeHandles val="exact"/>
        </dgm:presLayoutVars>
      </dgm:prSet>
      <dgm:spPr/>
    </dgm:pt>
    <dgm:pt modelId="{AD46808F-4FA8-4E2D-9DEE-8625BB827500}" type="pres">
      <dgm:prSet presAssocID="{A17BD7AC-1E56-4323-B139-E4D795C7DE15}" presName="compNode" presStyleCnt="0"/>
      <dgm:spPr/>
    </dgm:pt>
    <dgm:pt modelId="{EAC69750-DB0F-44D5-88A5-51954A8210AD}" type="pres">
      <dgm:prSet presAssocID="{A17BD7AC-1E56-4323-B139-E4D795C7DE15}" presName="iconBgRect" presStyleLbl="bgShp" presStyleIdx="0" presStyleCnt="6"/>
      <dgm:spPr/>
    </dgm:pt>
    <dgm:pt modelId="{E4756C01-22DF-43C3-A539-677F710C89D9}" type="pres">
      <dgm:prSet presAssocID="{A17BD7AC-1E56-4323-B139-E4D795C7DE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A3D8BF85-71E0-463B-B869-6F9DCDEA70C7}" type="pres">
      <dgm:prSet presAssocID="{A17BD7AC-1E56-4323-B139-E4D795C7DE15}" presName="spaceRect" presStyleCnt="0"/>
      <dgm:spPr/>
    </dgm:pt>
    <dgm:pt modelId="{EC642470-90F8-45CF-94D8-C3A0A9E90A6E}" type="pres">
      <dgm:prSet presAssocID="{A17BD7AC-1E56-4323-B139-E4D795C7DE15}" presName="textRect" presStyleLbl="revTx" presStyleIdx="0" presStyleCnt="6">
        <dgm:presLayoutVars>
          <dgm:chMax val="1"/>
          <dgm:chPref val="1"/>
        </dgm:presLayoutVars>
      </dgm:prSet>
      <dgm:spPr/>
    </dgm:pt>
    <dgm:pt modelId="{07807CC1-55E3-4916-B343-B60FCF6172A9}" type="pres">
      <dgm:prSet presAssocID="{59C7B63F-C5B6-4886-8535-998D53571B6A}" presName="sibTrans" presStyleLbl="sibTrans2D1" presStyleIdx="0" presStyleCnt="0"/>
      <dgm:spPr/>
    </dgm:pt>
    <dgm:pt modelId="{178CE059-1D07-4BAC-B06A-D6606224C7A1}" type="pres">
      <dgm:prSet presAssocID="{967E6E2A-53CB-496B-9FBB-28BECCAEF8F6}" presName="compNode" presStyleCnt="0"/>
      <dgm:spPr/>
    </dgm:pt>
    <dgm:pt modelId="{050C3544-2986-4DCB-8A59-93A2024F2B2F}" type="pres">
      <dgm:prSet presAssocID="{967E6E2A-53CB-496B-9FBB-28BECCAEF8F6}" presName="iconBgRect" presStyleLbl="bgShp" presStyleIdx="1" presStyleCnt="6"/>
      <dgm:spPr/>
    </dgm:pt>
    <dgm:pt modelId="{37538C1C-1D2E-4DC4-808D-C8F64BDA81D8}" type="pres">
      <dgm:prSet presAssocID="{967E6E2A-53CB-496B-9FBB-28BECCAEF8F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627239D0-4E43-45D8-805B-DCCEE09E7267}" type="pres">
      <dgm:prSet presAssocID="{967E6E2A-53CB-496B-9FBB-28BECCAEF8F6}" presName="spaceRect" presStyleCnt="0"/>
      <dgm:spPr/>
    </dgm:pt>
    <dgm:pt modelId="{1DF4768A-996E-4B48-9F73-3D682B28D89B}" type="pres">
      <dgm:prSet presAssocID="{967E6E2A-53CB-496B-9FBB-28BECCAEF8F6}" presName="textRect" presStyleLbl="revTx" presStyleIdx="1" presStyleCnt="6">
        <dgm:presLayoutVars>
          <dgm:chMax val="1"/>
          <dgm:chPref val="1"/>
        </dgm:presLayoutVars>
      </dgm:prSet>
      <dgm:spPr/>
    </dgm:pt>
    <dgm:pt modelId="{72CF1D38-1233-46B3-9DE7-7355531EF594}" type="pres">
      <dgm:prSet presAssocID="{47C76C00-56F1-46E1-9BAD-984F771E93FD}" presName="sibTrans" presStyleLbl="sibTrans2D1" presStyleIdx="0" presStyleCnt="0"/>
      <dgm:spPr/>
    </dgm:pt>
    <dgm:pt modelId="{06DDF853-3075-4430-B933-AA049F6F933E}" type="pres">
      <dgm:prSet presAssocID="{E5EDCC6D-443D-4F6C-BB1B-6C45069171AB}" presName="compNode" presStyleCnt="0"/>
      <dgm:spPr/>
    </dgm:pt>
    <dgm:pt modelId="{181FB960-A5FE-4207-9D04-120962608DF8}" type="pres">
      <dgm:prSet presAssocID="{E5EDCC6D-443D-4F6C-BB1B-6C45069171AB}" presName="iconBgRect" presStyleLbl="bgShp" presStyleIdx="2" presStyleCnt="6"/>
      <dgm:spPr/>
    </dgm:pt>
    <dgm:pt modelId="{BECE0076-79F5-41DE-8FF3-0C62F99AB1AB}" type="pres">
      <dgm:prSet presAssocID="{E5EDCC6D-443D-4F6C-BB1B-6C45069171A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E5394C5-7783-42B6-A136-27890E10A498}" type="pres">
      <dgm:prSet presAssocID="{E5EDCC6D-443D-4F6C-BB1B-6C45069171AB}" presName="spaceRect" presStyleCnt="0"/>
      <dgm:spPr/>
    </dgm:pt>
    <dgm:pt modelId="{22529AAD-6D9E-40CB-BAA1-91F9CF7E1BDA}" type="pres">
      <dgm:prSet presAssocID="{E5EDCC6D-443D-4F6C-BB1B-6C45069171AB}" presName="textRect" presStyleLbl="revTx" presStyleIdx="2" presStyleCnt="6">
        <dgm:presLayoutVars>
          <dgm:chMax val="1"/>
          <dgm:chPref val="1"/>
        </dgm:presLayoutVars>
      </dgm:prSet>
      <dgm:spPr/>
    </dgm:pt>
    <dgm:pt modelId="{ACF344E3-E796-4655-A032-36CAB7AD23E6}" type="pres">
      <dgm:prSet presAssocID="{B3AFBD92-D12B-42D9-BA10-50D95D12EF3D}" presName="sibTrans" presStyleLbl="sibTrans2D1" presStyleIdx="0" presStyleCnt="0"/>
      <dgm:spPr/>
    </dgm:pt>
    <dgm:pt modelId="{7A565B3F-8ACC-4E85-80CB-42A4E335D0D6}" type="pres">
      <dgm:prSet presAssocID="{ACE28BB9-47EC-45FD-BB14-010F5D9D1BD5}" presName="compNode" presStyleCnt="0"/>
      <dgm:spPr/>
    </dgm:pt>
    <dgm:pt modelId="{DAD0D811-F0DD-4638-8F53-6679AEEB4598}" type="pres">
      <dgm:prSet presAssocID="{ACE28BB9-47EC-45FD-BB14-010F5D9D1BD5}" presName="iconBgRect" presStyleLbl="bgShp" presStyleIdx="3" presStyleCnt="6"/>
      <dgm:spPr/>
    </dgm:pt>
    <dgm:pt modelId="{0A3080FB-5032-4BAF-A384-BA17BCBC2B91}" type="pres">
      <dgm:prSet presAssocID="{ACE28BB9-47EC-45FD-BB14-010F5D9D1BD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08E172AA-D293-4030-9581-5DF976172845}" type="pres">
      <dgm:prSet presAssocID="{ACE28BB9-47EC-45FD-BB14-010F5D9D1BD5}" presName="spaceRect" presStyleCnt="0"/>
      <dgm:spPr/>
    </dgm:pt>
    <dgm:pt modelId="{C8EC497D-9291-4D56-A8BA-2599AD372B83}" type="pres">
      <dgm:prSet presAssocID="{ACE28BB9-47EC-45FD-BB14-010F5D9D1BD5}" presName="textRect" presStyleLbl="revTx" presStyleIdx="3" presStyleCnt="6">
        <dgm:presLayoutVars>
          <dgm:chMax val="1"/>
          <dgm:chPref val="1"/>
        </dgm:presLayoutVars>
      </dgm:prSet>
      <dgm:spPr/>
    </dgm:pt>
    <dgm:pt modelId="{8AD69108-06F4-4272-B4C7-9EA35A309D8B}" type="pres">
      <dgm:prSet presAssocID="{6CE59EB7-B9F6-432C-8EEC-A3DC02813183}" presName="sibTrans" presStyleLbl="sibTrans2D1" presStyleIdx="0" presStyleCnt="0"/>
      <dgm:spPr/>
    </dgm:pt>
    <dgm:pt modelId="{74CF7793-02B6-4CD2-946E-A10C951B8CC9}" type="pres">
      <dgm:prSet presAssocID="{C7095A78-72B5-4A31-8B02-6C4B86DE7574}" presName="compNode" presStyleCnt="0"/>
      <dgm:spPr/>
    </dgm:pt>
    <dgm:pt modelId="{F377210F-0AA8-4F1E-84B8-5305DB337892}" type="pres">
      <dgm:prSet presAssocID="{C7095A78-72B5-4A31-8B02-6C4B86DE7574}" presName="iconBgRect" presStyleLbl="bgShp" presStyleIdx="4" presStyleCnt="6"/>
      <dgm:spPr/>
    </dgm:pt>
    <dgm:pt modelId="{9895AD88-F95D-4144-9E73-3BC1EAE9A98E}" type="pres">
      <dgm:prSet presAssocID="{C7095A78-72B5-4A31-8B02-6C4B86DE757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B60CC4D7-DA09-4193-9663-CC793E6D5E48}" type="pres">
      <dgm:prSet presAssocID="{C7095A78-72B5-4A31-8B02-6C4B86DE7574}" presName="spaceRect" presStyleCnt="0"/>
      <dgm:spPr/>
    </dgm:pt>
    <dgm:pt modelId="{57E20499-4040-4FD8-834A-294E2A335E3C}" type="pres">
      <dgm:prSet presAssocID="{C7095A78-72B5-4A31-8B02-6C4B86DE7574}" presName="textRect" presStyleLbl="revTx" presStyleIdx="4" presStyleCnt="6">
        <dgm:presLayoutVars>
          <dgm:chMax val="1"/>
          <dgm:chPref val="1"/>
        </dgm:presLayoutVars>
      </dgm:prSet>
      <dgm:spPr/>
    </dgm:pt>
    <dgm:pt modelId="{476ECE3F-257F-417D-A164-3330FEE251ED}" type="pres">
      <dgm:prSet presAssocID="{E0A9F5B3-BC54-40A2-8E50-76CC8D62BA5C}" presName="sibTrans" presStyleLbl="sibTrans2D1" presStyleIdx="0" presStyleCnt="0"/>
      <dgm:spPr/>
    </dgm:pt>
    <dgm:pt modelId="{652A70D5-C896-452D-BF71-414614F8CAF4}" type="pres">
      <dgm:prSet presAssocID="{F4F85D7E-0355-45FD-891A-6E858B0244FD}" presName="compNode" presStyleCnt="0"/>
      <dgm:spPr/>
    </dgm:pt>
    <dgm:pt modelId="{031E81D6-D381-45A0-99DF-75212ACE0508}" type="pres">
      <dgm:prSet presAssocID="{F4F85D7E-0355-45FD-891A-6E858B0244FD}" presName="iconBgRect" presStyleLbl="bgShp" presStyleIdx="5" presStyleCnt="6"/>
      <dgm:spPr/>
    </dgm:pt>
    <dgm:pt modelId="{F6D98087-137B-495B-BF8A-BBFFA1913F06}" type="pres">
      <dgm:prSet presAssocID="{F4F85D7E-0355-45FD-891A-6E858B0244F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ome"/>
        </a:ext>
      </dgm:extLst>
    </dgm:pt>
    <dgm:pt modelId="{C1CF2194-CF61-4922-A889-106998545F72}" type="pres">
      <dgm:prSet presAssocID="{F4F85D7E-0355-45FD-891A-6E858B0244FD}" presName="spaceRect" presStyleCnt="0"/>
      <dgm:spPr/>
    </dgm:pt>
    <dgm:pt modelId="{F75A3E21-5202-4656-8480-C7FDE012282D}" type="pres">
      <dgm:prSet presAssocID="{F4F85D7E-0355-45FD-891A-6E858B0244FD}" presName="textRect" presStyleLbl="revTx" presStyleIdx="5" presStyleCnt="6">
        <dgm:presLayoutVars>
          <dgm:chMax val="1"/>
          <dgm:chPref val="1"/>
        </dgm:presLayoutVars>
      </dgm:prSet>
      <dgm:spPr/>
    </dgm:pt>
  </dgm:ptLst>
  <dgm:cxnLst>
    <dgm:cxn modelId="{5401FD06-ADC4-BF49-B661-F8120F71D99D}" type="presOf" srcId="{6CE59EB7-B9F6-432C-8EEC-A3DC02813183}" destId="{8AD69108-06F4-4272-B4C7-9EA35A309D8B}" srcOrd="0" destOrd="0" presId="urn:microsoft.com/office/officeart/2018/2/layout/IconCircleList"/>
    <dgm:cxn modelId="{C457500D-A5F7-F941-84E1-7866C09788D7}" type="presOf" srcId="{ACE28BB9-47EC-45FD-BB14-010F5D9D1BD5}" destId="{C8EC497D-9291-4D56-A8BA-2599AD372B83}" srcOrd="0" destOrd="0" presId="urn:microsoft.com/office/officeart/2018/2/layout/IconCircleList"/>
    <dgm:cxn modelId="{EE5AB03B-E36F-224E-A928-5BE0B4EF1FC9}" type="presOf" srcId="{A17BD7AC-1E56-4323-B139-E4D795C7DE15}" destId="{EC642470-90F8-45CF-94D8-C3A0A9E90A6E}" srcOrd="0" destOrd="0" presId="urn:microsoft.com/office/officeart/2018/2/layout/IconCircleList"/>
    <dgm:cxn modelId="{F0D00B4E-2450-4D0D-BB4B-D1E40EDE6F55}" srcId="{EF69D0E3-BD85-417C-AC56-55B482C567F3}" destId="{ACE28BB9-47EC-45FD-BB14-010F5D9D1BD5}" srcOrd="3" destOrd="0" parTransId="{A0AB2A4E-4B8F-458E-8437-CE0E00362DF1}" sibTransId="{6CE59EB7-B9F6-432C-8EEC-A3DC02813183}"/>
    <dgm:cxn modelId="{CCFFD94F-7996-4AE3-B5A6-9816434C8AAE}" srcId="{EF69D0E3-BD85-417C-AC56-55B482C567F3}" destId="{C7095A78-72B5-4A31-8B02-6C4B86DE7574}" srcOrd="4" destOrd="0" parTransId="{CB309B6B-1683-4F4D-BE2A-65C259E3F31E}" sibTransId="{E0A9F5B3-BC54-40A2-8E50-76CC8D62BA5C}"/>
    <dgm:cxn modelId="{5FEE5460-0DF5-0D47-AC0C-0EACF23D0B6C}" type="presOf" srcId="{F4F85D7E-0355-45FD-891A-6E858B0244FD}" destId="{F75A3E21-5202-4656-8480-C7FDE012282D}" srcOrd="0" destOrd="0" presId="urn:microsoft.com/office/officeart/2018/2/layout/IconCircleList"/>
    <dgm:cxn modelId="{FEF1416F-99D8-404B-97E4-98150EB111DF}" type="presOf" srcId="{EF69D0E3-BD85-417C-AC56-55B482C567F3}" destId="{25EC5432-C24F-4A41-99A8-3D5011C98B7B}" srcOrd="0" destOrd="0" presId="urn:microsoft.com/office/officeart/2018/2/layout/IconCircleList"/>
    <dgm:cxn modelId="{C40F9183-EAD2-0C45-BDB2-BC0E44F53F45}" type="presOf" srcId="{967E6E2A-53CB-496B-9FBB-28BECCAEF8F6}" destId="{1DF4768A-996E-4B48-9F73-3D682B28D89B}" srcOrd="0" destOrd="0" presId="urn:microsoft.com/office/officeart/2018/2/layout/IconCircleList"/>
    <dgm:cxn modelId="{183B7D86-BED4-444A-9D98-486E2933255B}" srcId="{EF69D0E3-BD85-417C-AC56-55B482C567F3}" destId="{967E6E2A-53CB-496B-9FBB-28BECCAEF8F6}" srcOrd="1" destOrd="0" parTransId="{0EBA2942-A6A5-4772-8AA6-937F7BDF3BCE}" sibTransId="{47C76C00-56F1-46E1-9BAD-984F771E93FD}"/>
    <dgm:cxn modelId="{32AB9892-BA77-4AAB-8857-B7C4FF05F9D7}" srcId="{EF69D0E3-BD85-417C-AC56-55B482C567F3}" destId="{E5EDCC6D-443D-4F6C-BB1B-6C45069171AB}" srcOrd="2" destOrd="0" parTransId="{7E47510C-83F4-414A-B496-DCA97E15300A}" sibTransId="{B3AFBD92-D12B-42D9-BA10-50D95D12EF3D}"/>
    <dgm:cxn modelId="{3FC8B0AB-70F7-7C47-A06F-6A816A0C42F6}" type="presOf" srcId="{E0A9F5B3-BC54-40A2-8E50-76CC8D62BA5C}" destId="{476ECE3F-257F-417D-A164-3330FEE251ED}" srcOrd="0" destOrd="0" presId="urn:microsoft.com/office/officeart/2018/2/layout/IconCircleList"/>
    <dgm:cxn modelId="{E34540AD-DA82-AF47-AF29-42C856292D9A}" type="presOf" srcId="{B3AFBD92-D12B-42D9-BA10-50D95D12EF3D}" destId="{ACF344E3-E796-4655-A032-36CAB7AD23E6}" srcOrd="0" destOrd="0" presId="urn:microsoft.com/office/officeart/2018/2/layout/IconCircleList"/>
    <dgm:cxn modelId="{7268DBB1-605F-5142-9686-678C76532F5A}" type="presOf" srcId="{47C76C00-56F1-46E1-9BAD-984F771E93FD}" destId="{72CF1D38-1233-46B3-9DE7-7355531EF594}" srcOrd="0" destOrd="0" presId="urn:microsoft.com/office/officeart/2018/2/layout/IconCircleList"/>
    <dgm:cxn modelId="{64ABE0B8-A9FB-43B4-A75A-E93EB8C1E346}" srcId="{EF69D0E3-BD85-417C-AC56-55B482C567F3}" destId="{A17BD7AC-1E56-4323-B139-E4D795C7DE15}" srcOrd="0" destOrd="0" parTransId="{DB593F82-96E1-4A01-81E1-3B5C97F249A1}" sibTransId="{59C7B63F-C5B6-4886-8535-998D53571B6A}"/>
    <dgm:cxn modelId="{BF276AD0-4709-344A-A305-5E2DED3D485F}" type="presOf" srcId="{C7095A78-72B5-4A31-8B02-6C4B86DE7574}" destId="{57E20499-4040-4FD8-834A-294E2A335E3C}" srcOrd="0" destOrd="0" presId="urn:microsoft.com/office/officeart/2018/2/layout/IconCircleList"/>
    <dgm:cxn modelId="{C5D374DB-6BFD-4A16-AEF2-3A4F263DC859}" srcId="{EF69D0E3-BD85-417C-AC56-55B482C567F3}" destId="{F4F85D7E-0355-45FD-891A-6E858B0244FD}" srcOrd="5" destOrd="0" parTransId="{29F4ABC9-62C2-43E0-8EB0-EE2B804A5C6B}" sibTransId="{6628947C-A2D3-4C36-95A8-131C8E490835}"/>
    <dgm:cxn modelId="{D2192CE6-C223-4F42-8A25-E8AFD12E1521}" type="presOf" srcId="{E5EDCC6D-443D-4F6C-BB1B-6C45069171AB}" destId="{22529AAD-6D9E-40CB-BAA1-91F9CF7E1BDA}" srcOrd="0" destOrd="0" presId="urn:microsoft.com/office/officeart/2018/2/layout/IconCircleList"/>
    <dgm:cxn modelId="{F85767EE-EA5E-9B4F-8847-9C35E48F69E1}" type="presOf" srcId="{59C7B63F-C5B6-4886-8535-998D53571B6A}" destId="{07807CC1-55E3-4916-B343-B60FCF6172A9}" srcOrd="0" destOrd="0" presId="urn:microsoft.com/office/officeart/2018/2/layout/IconCircleList"/>
    <dgm:cxn modelId="{EAF085CC-E537-0344-B11A-D8B602B28FDB}" type="presParOf" srcId="{25EC5432-C24F-4A41-99A8-3D5011C98B7B}" destId="{279000EF-1CAC-4A5E-8853-D7A72066B4B4}" srcOrd="0" destOrd="0" presId="urn:microsoft.com/office/officeart/2018/2/layout/IconCircleList"/>
    <dgm:cxn modelId="{002B3D35-3A49-0542-9F36-2F0F763147C3}" type="presParOf" srcId="{279000EF-1CAC-4A5E-8853-D7A72066B4B4}" destId="{AD46808F-4FA8-4E2D-9DEE-8625BB827500}" srcOrd="0" destOrd="0" presId="urn:microsoft.com/office/officeart/2018/2/layout/IconCircleList"/>
    <dgm:cxn modelId="{A5F668E1-18CE-544D-A19E-64DABFD62A84}" type="presParOf" srcId="{AD46808F-4FA8-4E2D-9DEE-8625BB827500}" destId="{EAC69750-DB0F-44D5-88A5-51954A8210AD}" srcOrd="0" destOrd="0" presId="urn:microsoft.com/office/officeart/2018/2/layout/IconCircleList"/>
    <dgm:cxn modelId="{9FE020E2-9AB1-2242-A65C-A061859CF0B9}" type="presParOf" srcId="{AD46808F-4FA8-4E2D-9DEE-8625BB827500}" destId="{E4756C01-22DF-43C3-A539-677F710C89D9}" srcOrd="1" destOrd="0" presId="urn:microsoft.com/office/officeart/2018/2/layout/IconCircleList"/>
    <dgm:cxn modelId="{138651C2-49BD-6644-8B25-BA573055805B}" type="presParOf" srcId="{AD46808F-4FA8-4E2D-9DEE-8625BB827500}" destId="{A3D8BF85-71E0-463B-B869-6F9DCDEA70C7}" srcOrd="2" destOrd="0" presId="urn:microsoft.com/office/officeart/2018/2/layout/IconCircleList"/>
    <dgm:cxn modelId="{6C5EF724-AC8C-584E-BF76-047A8C917A31}" type="presParOf" srcId="{AD46808F-4FA8-4E2D-9DEE-8625BB827500}" destId="{EC642470-90F8-45CF-94D8-C3A0A9E90A6E}" srcOrd="3" destOrd="0" presId="urn:microsoft.com/office/officeart/2018/2/layout/IconCircleList"/>
    <dgm:cxn modelId="{371C9874-3DF6-254F-9120-92B7B33A9214}" type="presParOf" srcId="{279000EF-1CAC-4A5E-8853-D7A72066B4B4}" destId="{07807CC1-55E3-4916-B343-B60FCF6172A9}" srcOrd="1" destOrd="0" presId="urn:microsoft.com/office/officeart/2018/2/layout/IconCircleList"/>
    <dgm:cxn modelId="{B5BE9A71-010B-544E-9D94-9FC3BC25F9EC}" type="presParOf" srcId="{279000EF-1CAC-4A5E-8853-D7A72066B4B4}" destId="{178CE059-1D07-4BAC-B06A-D6606224C7A1}" srcOrd="2" destOrd="0" presId="urn:microsoft.com/office/officeart/2018/2/layout/IconCircleList"/>
    <dgm:cxn modelId="{BF74F504-C273-D947-961C-8639249FD72A}" type="presParOf" srcId="{178CE059-1D07-4BAC-B06A-D6606224C7A1}" destId="{050C3544-2986-4DCB-8A59-93A2024F2B2F}" srcOrd="0" destOrd="0" presId="urn:microsoft.com/office/officeart/2018/2/layout/IconCircleList"/>
    <dgm:cxn modelId="{5F4F638F-6692-354B-A5E3-B00F72093268}" type="presParOf" srcId="{178CE059-1D07-4BAC-B06A-D6606224C7A1}" destId="{37538C1C-1D2E-4DC4-808D-C8F64BDA81D8}" srcOrd="1" destOrd="0" presId="urn:microsoft.com/office/officeart/2018/2/layout/IconCircleList"/>
    <dgm:cxn modelId="{B56E0F9A-3FCF-5F4E-B9CC-958A7BEC34FB}" type="presParOf" srcId="{178CE059-1D07-4BAC-B06A-D6606224C7A1}" destId="{627239D0-4E43-45D8-805B-DCCEE09E7267}" srcOrd="2" destOrd="0" presId="urn:microsoft.com/office/officeart/2018/2/layout/IconCircleList"/>
    <dgm:cxn modelId="{34ED27DD-5F89-C24F-9413-B41F326C6B38}" type="presParOf" srcId="{178CE059-1D07-4BAC-B06A-D6606224C7A1}" destId="{1DF4768A-996E-4B48-9F73-3D682B28D89B}" srcOrd="3" destOrd="0" presId="urn:microsoft.com/office/officeart/2018/2/layout/IconCircleList"/>
    <dgm:cxn modelId="{F4E45016-2EA8-F944-8A2F-0A9C18E4FDC5}" type="presParOf" srcId="{279000EF-1CAC-4A5E-8853-D7A72066B4B4}" destId="{72CF1D38-1233-46B3-9DE7-7355531EF594}" srcOrd="3" destOrd="0" presId="urn:microsoft.com/office/officeart/2018/2/layout/IconCircleList"/>
    <dgm:cxn modelId="{27176801-14BC-6444-8AFA-DF7268101F9E}" type="presParOf" srcId="{279000EF-1CAC-4A5E-8853-D7A72066B4B4}" destId="{06DDF853-3075-4430-B933-AA049F6F933E}" srcOrd="4" destOrd="0" presId="urn:microsoft.com/office/officeart/2018/2/layout/IconCircleList"/>
    <dgm:cxn modelId="{F12CD65D-090C-CA4B-9E66-700D3AEF30AF}" type="presParOf" srcId="{06DDF853-3075-4430-B933-AA049F6F933E}" destId="{181FB960-A5FE-4207-9D04-120962608DF8}" srcOrd="0" destOrd="0" presId="urn:microsoft.com/office/officeart/2018/2/layout/IconCircleList"/>
    <dgm:cxn modelId="{0C19A751-45D2-BC4B-B38B-70CDADE94E36}" type="presParOf" srcId="{06DDF853-3075-4430-B933-AA049F6F933E}" destId="{BECE0076-79F5-41DE-8FF3-0C62F99AB1AB}" srcOrd="1" destOrd="0" presId="urn:microsoft.com/office/officeart/2018/2/layout/IconCircleList"/>
    <dgm:cxn modelId="{1DB0C37E-D684-3F46-8BDD-C6B973BB49F3}" type="presParOf" srcId="{06DDF853-3075-4430-B933-AA049F6F933E}" destId="{7E5394C5-7783-42B6-A136-27890E10A498}" srcOrd="2" destOrd="0" presId="urn:microsoft.com/office/officeart/2018/2/layout/IconCircleList"/>
    <dgm:cxn modelId="{7ED1C466-1063-3745-845E-056D5179E76B}" type="presParOf" srcId="{06DDF853-3075-4430-B933-AA049F6F933E}" destId="{22529AAD-6D9E-40CB-BAA1-91F9CF7E1BDA}" srcOrd="3" destOrd="0" presId="urn:microsoft.com/office/officeart/2018/2/layout/IconCircleList"/>
    <dgm:cxn modelId="{DFC376A5-552B-274F-AB6A-0C996054F6FE}" type="presParOf" srcId="{279000EF-1CAC-4A5E-8853-D7A72066B4B4}" destId="{ACF344E3-E796-4655-A032-36CAB7AD23E6}" srcOrd="5" destOrd="0" presId="urn:microsoft.com/office/officeart/2018/2/layout/IconCircleList"/>
    <dgm:cxn modelId="{45AA0425-A674-6242-9CE4-D63E503F6DAA}" type="presParOf" srcId="{279000EF-1CAC-4A5E-8853-D7A72066B4B4}" destId="{7A565B3F-8ACC-4E85-80CB-42A4E335D0D6}" srcOrd="6" destOrd="0" presId="urn:microsoft.com/office/officeart/2018/2/layout/IconCircleList"/>
    <dgm:cxn modelId="{F6382028-E557-8244-B130-25A3702DB64B}" type="presParOf" srcId="{7A565B3F-8ACC-4E85-80CB-42A4E335D0D6}" destId="{DAD0D811-F0DD-4638-8F53-6679AEEB4598}" srcOrd="0" destOrd="0" presId="urn:microsoft.com/office/officeart/2018/2/layout/IconCircleList"/>
    <dgm:cxn modelId="{0B7BF2F2-9B2F-064F-9302-7E2C622C6B35}" type="presParOf" srcId="{7A565B3F-8ACC-4E85-80CB-42A4E335D0D6}" destId="{0A3080FB-5032-4BAF-A384-BA17BCBC2B91}" srcOrd="1" destOrd="0" presId="urn:microsoft.com/office/officeart/2018/2/layout/IconCircleList"/>
    <dgm:cxn modelId="{5B5AFF03-6648-C04E-B314-E1D041C2EFAF}" type="presParOf" srcId="{7A565B3F-8ACC-4E85-80CB-42A4E335D0D6}" destId="{08E172AA-D293-4030-9581-5DF976172845}" srcOrd="2" destOrd="0" presId="urn:microsoft.com/office/officeart/2018/2/layout/IconCircleList"/>
    <dgm:cxn modelId="{55A0DBCC-E938-7843-9B6D-7F0FCF2A653C}" type="presParOf" srcId="{7A565B3F-8ACC-4E85-80CB-42A4E335D0D6}" destId="{C8EC497D-9291-4D56-A8BA-2599AD372B83}" srcOrd="3" destOrd="0" presId="urn:microsoft.com/office/officeart/2018/2/layout/IconCircleList"/>
    <dgm:cxn modelId="{1AB89A3B-5FBA-F746-BD4A-68110D866901}" type="presParOf" srcId="{279000EF-1CAC-4A5E-8853-D7A72066B4B4}" destId="{8AD69108-06F4-4272-B4C7-9EA35A309D8B}" srcOrd="7" destOrd="0" presId="urn:microsoft.com/office/officeart/2018/2/layout/IconCircleList"/>
    <dgm:cxn modelId="{8591E6D6-0AC3-2B4A-B4FC-2FDF7BBEAFE2}" type="presParOf" srcId="{279000EF-1CAC-4A5E-8853-D7A72066B4B4}" destId="{74CF7793-02B6-4CD2-946E-A10C951B8CC9}" srcOrd="8" destOrd="0" presId="urn:microsoft.com/office/officeart/2018/2/layout/IconCircleList"/>
    <dgm:cxn modelId="{F042FEF1-581B-E44A-8791-2B41E32D54E6}" type="presParOf" srcId="{74CF7793-02B6-4CD2-946E-A10C951B8CC9}" destId="{F377210F-0AA8-4F1E-84B8-5305DB337892}" srcOrd="0" destOrd="0" presId="urn:microsoft.com/office/officeart/2018/2/layout/IconCircleList"/>
    <dgm:cxn modelId="{B2036859-D72F-124B-9193-DDCD9FEA1E5B}" type="presParOf" srcId="{74CF7793-02B6-4CD2-946E-A10C951B8CC9}" destId="{9895AD88-F95D-4144-9E73-3BC1EAE9A98E}" srcOrd="1" destOrd="0" presId="urn:microsoft.com/office/officeart/2018/2/layout/IconCircleList"/>
    <dgm:cxn modelId="{83059349-AE3B-2740-9E50-9B231C66E19A}" type="presParOf" srcId="{74CF7793-02B6-4CD2-946E-A10C951B8CC9}" destId="{B60CC4D7-DA09-4193-9663-CC793E6D5E48}" srcOrd="2" destOrd="0" presId="urn:microsoft.com/office/officeart/2018/2/layout/IconCircleList"/>
    <dgm:cxn modelId="{BCE51B61-ED8E-ED4E-9F26-B7E0BECEC5A9}" type="presParOf" srcId="{74CF7793-02B6-4CD2-946E-A10C951B8CC9}" destId="{57E20499-4040-4FD8-834A-294E2A335E3C}" srcOrd="3" destOrd="0" presId="urn:microsoft.com/office/officeart/2018/2/layout/IconCircleList"/>
    <dgm:cxn modelId="{2FCD4064-0158-A846-9951-D5F249B9208F}" type="presParOf" srcId="{279000EF-1CAC-4A5E-8853-D7A72066B4B4}" destId="{476ECE3F-257F-417D-A164-3330FEE251ED}" srcOrd="9" destOrd="0" presId="urn:microsoft.com/office/officeart/2018/2/layout/IconCircleList"/>
    <dgm:cxn modelId="{D9153FBA-DD2B-4447-8C4B-BC2986FE9ADC}" type="presParOf" srcId="{279000EF-1CAC-4A5E-8853-D7A72066B4B4}" destId="{652A70D5-C896-452D-BF71-414614F8CAF4}" srcOrd="10" destOrd="0" presId="urn:microsoft.com/office/officeart/2018/2/layout/IconCircleList"/>
    <dgm:cxn modelId="{09683A69-18B7-4A4B-A850-CD77AA190A4A}" type="presParOf" srcId="{652A70D5-C896-452D-BF71-414614F8CAF4}" destId="{031E81D6-D381-45A0-99DF-75212ACE0508}" srcOrd="0" destOrd="0" presId="urn:microsoft.com/office/officeart/2018/2/layout/IconCircleList"/>
    <dgm:cxn modelId="{9387CCD7-086B-8946-9A14-DF7DD3EE91BF}" type="presParOf" srcId="{652A70D5-C896-452D-BF71-414614F8CAF4}" destId="{F6D98087-137B-495B-BF8A-BBFFA1913F06}" srcOrd="1" destOrd="0" presId="urn:microsoft.com/office/officeart/2018/2/layout/IconCircleList"/>
    <dgm:cxn modelId="{D292FE2E-A231-E144-AD35-88948EF4FC17}" type="presParOf" srcId="{652A70D5-C896-452D-BF71-414614F8CAF4}" destId="{C1CF2194-CF61-4922-A889-106998545F72}" srcOrd="2" destOrd="0" presId="urn:microsoft.com/office/officeart/2018/2/layout/IconCircleList"/>
    <dgm:cxn modelId="{BF454CAF-178F-074D-AD89-BBB9BE4E825B}" type="presParOf" srcId="{652A70D5-C896-452D-BF71-414614F8CAF4}" destId="{F75A3E21-5202-4656-8480-C7FDE012282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387C7AE-E26C-4EA6-AF1C-658B65ABBEA8}"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E2D0C001-A292-48BF-8B22-0613F0BA68D2}">
      <dgm:prSet/>
      <dgm:spPr/>
      <dgm:t>
        <a:bodyPr/>
        <a:lstStyle/>
        <a:p>
          <a:r>
            <a:rPr lang="en-US" dirty="0"/>
            <a:t>Vidar: </a:t>
          </a:r>
          <a:r>
            <a:rPr lang="en-US" dirty="0">
              <a:hlinkClick xmlns:r="http://schemas.openxmlformats.org/officeDocument/2006/relationships" r:id="rId1"/>
            </a:rPr>
            <a:t>1</a:t>
          </a:r>
          <a:r>
            <a:rPr lang="en-US" dirty="0"/>
            <a:t> and </a:t>
          </a:r>
          <a:r>
            <a:rPr lang="en-US" dirty="0">
              <a:hlinkClick xmlns:r="http://schemas.openxmlformats.org/officeDocument/2006/relationships" r:id="rId2"/>
            </a:rPr>
            <a:t>2</a:t>
          </a:r>
          <a:endParaRPr lang="en-US" dirty="0"/>
        </a:p>
      </dgm:t>
    </dgm:pt>
    <dgm:pt modelId="{472E7EF4-9286-4F91-85D5-30635318E757}" type="parTrans" cxnId="{B65B9E52-F49F-4D50-BA21-7F2739E807FB}">
      <dgm:prSet/>
      <dgm:spPr/>
      <dgm:t>
        <a:bodyPr/>
        <a:lstStyle/>
        <a:p>
          <a:endParaRPr lang="en-US"/>
        </a:p>
      </dgm:t>
    </dgm:pt>
    <dgm:pt modelId="{C65880D5-F9F1-418B-AE0D-DA90F292CA1D}" type="sibTrans" cxnId="{B65B9E52-F49F-4D50-BA21-7F2739E807FB}">
      <dgm:prSet/>
      <dgm:spPr/>
      <dgm:t>
        <a:bodyPr/>
        <a:lstStyle/>
        <a:p>
          <a:endParaRPr lang="en-US"/>
        </a:p>
      </dgm:t>
    </dgm:pt>
    <dgm:pt modelId="{631D3461-8353-4D28-9A46-286FD1A85558}">
      <dgm:prSet/>
      <dgm:spPr/>
      <dgm:t>
        <a:bodyPr/>
        <a:lstStyle/>
        <a:p>
          <a:r>
            <a:rPr lang="en-US" dirty="0" err="1"/>
            <a:t>Rocke</a:t>
          </a:r>
          <a:r>
            <a:rPr lang="en-US" dirty="0"/>
            <a:t>: </a:t>
          </a:r>
          <a:r>
            <a:rPr lang="en-US" dirty="0">
              <a:hlinkClick xmlns:r="http://schemas.openxmlformats.org/officeDocument/2006/relationships" r:id="rId3"/>
            </a:rPr>
            <a:t>1</a:t>
          </a:r>
          <a:endParaRPr lang="en-US" dirty="0"/>
        </a:p>
      </dgm:t>
    </dgm:pt>
    <dgm:pt modelId="{181EB209-E1D6-4617-BBB0-0C75BAE5AC74}" type="parTrans" cxnId="{8BF56722-D6E3-44B5-9525-1557A9B0F0D0}">
      <dgm:prSet/>
      <dgm:spPr/>
      <dgm:t>
        <a:bodyPr/>
        <a:lstStyle/>
        <a:p>
          <a:endParaRPr lang="en-US"/>
        </a:p>
      </dgm:t>
    </dgm:pt>
    <dgm:pt modelId="{A81E9E0C-8906-4127-97F0-228C0897CDD0}" type="sibTrans" cxnId="{8BF56722-D6E3-44B5-9525-1557A9B0F0D0}">
      <dgm:prSet/>
      <dgm:spPr/>
      <dgm:t>
        <a:bodyPr/>
        <a:lstStyle/>
        <a:p>
          <a:endParaRPr lang="en-US"/>
        </a:p>
      </dgm:t>
    </dgm:pt>
    <dgm:pt modelId="{6110F8E1-52C9-4E13-A739-7322531F9BD6}">
      <dgm:prSet/>
      <dgm:spPr/>
      <dgm:t>
        <a:bodyPr/>
        <a:lstStyle/>
        <a:p>
          <a:r>
            <a:rPr lang="en-US" dirty="0" err="1"/>
            <a:t>CookieMiner</a:t>
          </a:r>
          <a:r>
            <a:rPr lang="en-US" dirty="0"/>
            <a:t>: </a:t>
          </a:r>
          <a:r>
            <a:rPr lang="en-US" dirty="0">
              <a:hlinkClick xmlns:r="http://schemas.openxmlformats.org/officeDocument/2006/relationships" r:id="rId4"/>
            </a:rPr>
            <a:t>1</a:t>
          </a:r>
          <a:endParaRPr lang="en-US" dirty="0"/>
        </a:p>
      </dgm:t>
    </dgm:pt>
    <dgm:pt modelId="{2991ADF4-A84B-4A98-B0BB-B6C30C2CDE95}" type="parTrans" cxnId="{588AD9A0-7973-475C-8CD0-2FF1189C8E00}">
      <dgm:prSet/>
      <dgm:spPr/>
      <dgm:t>
        <a:bodyPr/>
        <a:lstStyle/>
        <a:p>
          <a:endParaRPr lang="en-US"/>
        </a:p>
      </dgm:t>
    </dgm:pt>
    <dgm:pt modelId="{58E0E81F-FAB7-4865-9111-8BE737E8B9D9}" type="sibTrans" cxnId="{588AD9A0-7973-475C-8CD0-2FF1189C8E00}">
      <dgm:prSet/>
      <dgm:spPr/>
      <dgm:t>
        <a:bodyPr/>
        <a:lstStyle/>
        <a:p>
          <a:endParaRPr lang="en-US"/>
        </a:p>
      </dgm:t>
    </dgm:pt>
    <dgm:pt modelId="{2C45CAD6-658D-4E51-8083-869D9CA79AAF}">
      <dgm:prSet/>
      <dgm:spPr/>
      <dgm:t>
        <a:bodyPr/>
        <a:lstStyle/>
        <a:p>
          <a:r>
            <a:rPr lang="en-US" dirty="0" err="1"/>
            <a:t>Cryptomining</a:t>
          </a:r>
          <a:r>
            <a:rPr lang="en-US" dirty="0"/>
            <a:t>: </a:t>
          </a:r>
          <a:r>
            <a:rPr lang="en-US" dirty="0">
              <a:hlinkClick xmlns:r="http://schemas.openxmlformats.org/officeDocument/2006/relationships" r:id="rId5"/>
            </a:rPr>
            <a:t>1</a:t>
          </a:r>
          <a:r>
            <a:rPr lang="en-US" dirty="0"/>
            <a:t> and </a:t>
          </a:r>
          <a:r>
            <a:rPr lang="en-US" dirty="0">
              <a:hlinkClick xmlns:r="http://schemas.openxmlformats.org/officeDocument/2006/relationships" r:id="rId6"/>
            </a:rPr>
            <a:t>2</a:t>
          </a:r>
          <a:endParaRPr lang="en-US" dirty="0"/>
        </a:p>
      </dgm:t>
    </dgm:pt>
    <dgm:pt modelId="{78FB3137-1C1A-4DC4-9627-11C2FD827A64}" type="parTrans" cxnId="{05273EEC-086E-4AE8-8DF2-4C1380E218D9}">
      <dgm:prSet/>
      <dgm:spPr/>
      <dgm:t>
        <a:bodyPr/>
        <a:lstStyle/>
        <a:p>
          <a:endParaRPr lang="en-US"/>
        </a:p>
      </dgm:t>
    </dgm:pt>
    <dgm:pt modelId="{F74F8DC0-5472-4C9F-BD0B-DBBF5B04D573}" type="sibTrans" cxnId="{05273EEC-086E-4AE8-8DF2-4C1380E218D9}">
      <dgm:prSet/>
      <dgm:spPr/>
      <dgm:t>
        <a:bodyPr/>
        <a:lstStyle/>
        <a:p>
          <a:endParaRPr lang="en-US"/>
        </a:p>
      </dgm:t>
    </dgm:pt>
    <dgm:pt modelId="{9EEB91E1-4755-41F1-ADF5-6E1113F5F434}">
      <dgm:prSet/>
      <dgm:spPr/>
      <dgm:t>
        <a:bodyPr/>
        <a:lstStyle/>
        <a:p>
          <a:r>
            <a:rPr lang="en-US" dirty="0"/>
            <a:t>Lazarus Group: </a:t>
          </a:r>
          <a:r>
            <a:rPr lang="en-US" dirty="0">
              <a:hlinkClick xmlns:r="http://schemas.openxmlformats.org/officeDocument/2006/relationships" r:id="rId7"/>
            </a:rPr>
            <a:t>1</a:t>
          </a:r>
          <a:r>
            <a:rPr lang="en-US" dirty="0"/>
            <a:t> and </a:t>
          </a:r>
          <a:r>
            <a:rPr lang="en-US" dirty="0">
              <a:hlinkClick xmlns:r="http://schemas.openxmlformats.org/officeDocument/2006/relationships" r:id="rId8"/>
            </a:rPr>
            <a:t>2</a:t>
          </a:r>
          <a:endParaRPr lang="en-US" dirty="0"/>
        </a:p>
      </dgm:t>
    </dgm:pt>
    <dgm:pt modelId="{913A7D98-A5DB-4D7C-A4ED-E776745032C9}" type="parTrans" cxnId="{6ED48151-8AFB-4296-BA82-3521CDD9D47E}">
      <dgm:prSet/>
      <dgm:spPr/>
      <dgm:t>
        <a:bodyPr/>
        <a:lstStyle/>
        <a:p>
          <a:endParaRPr lang="en-US"/>
        </a:p>
      </dgm:t>
    </dgm:pt>
    <dgm:pt modelId="{E1A33D8D-E93F-4A73-AFE2-3FD16150878F}" type="sibTrans" cxnId="{6ED48151-8AFB-4296-BA82-3521CDD9D47E}">
      <dgm:prSet/>
      <dgm:spPr/>
      <dgm:t>
        <a:bodyPr/>
        <a:lstStyle/>
        <a:p>
          <a:endParaRPr lang="en-US"/>
        </a:p>
      </dgm:t>
    </dgm:pt>
    <dgm:pt modelId="{078699B6-374E-446E-AAC4-A4E230D544AD}">
      <dgm:prSet/>
      <dgm:spPr/>
      <dgm:t>
        <a:bodyPr/>
        <a:lstStyle/>
        <a:p>
          <a:r>
            <a:rPr lang="en-US" dirty="0"/>
            <a:t>Gorgon Group: </a:t>
          </a:r>
          <a:r>
            <a:rPr lang="en-US" dirty="0">
              <a:hlinkClick xmlns:r="http://schemas.openxmlformats.org/officeDocument/2006/relationships" r:id="rId9"/>
            </a:rPr>
            <a:t>1</a:t>
          </a:r>
          <a:endParaRPr lang="en-US" dirty="0"/>
        </a:p>
      </dgm:t>
    </dgm:pt>
    <dgm:pt modelId="{4651056C-A483-4800-AD7B-9DDD188EFF7D}" type="parTrans" cxnId="{1A064E6A-D5AA-44A9-B3CD-73AE6E2B8E05}">
      <dgm:prSet/>
      <dgm:spPr/>
      <dgm:t>
        <a:bodyPr/>
        <a:lstStyle/>
        <a:p>
          <a:endParaRPr lang="en-US"/>
        </a:p>
      </dgm:t>
    </dgm:pt>
    <dgm:pt modelId="{3941D0DB-35E6-431E-9226-3DAF01F40469}" type="sibTrans" cxnId="{1A064E6A-D5AA-44A9-B3CD-73AE6E2B8E05}">
      <dgm:prSet/>
      <dgm:spPr/>
      <dgm:t>
        <a:bodyPr/>
        <a:lstStyle/>
        <a:p>
          <a:endParaRPr lang="en-US"/>
        </a:p>
      </dgm:t>
    </dgm:pt>
    <dgm:pt modelId="{89313F2E-E1F7-184C-B39F-3850CA02DCDB}" type="pres">
      <dgm:prSet presAssocID="{A387C7AE-E26C-4EA6-AF1C-658B65ABBEA8}" presName="diagram" presStyleCnt="0">
        <dgm:presLayoutVars>
          <dgm:dir/>
          <dgm:resizeHandles val="exact"/>
        </dgm:presLayoutVars>
      </dgm:prSet>
      <dgm:spPr/>
    </dgm:pt>
    <dgm:pt modelId="{89C67B25-3D4A-D64C-A6A1-880B098E55E8}" type="pres">
      <dgm:prSet presAssocID="{E2D0C001-A292-48BF-8B22-0613F0BA68D2}" presName="node" presStyleLbl="node1" presStyleIdx="0" presStyleCnt="6">
        <dgm:presLayoutVars>
          <dgm:bulletEnabled val="1"/>
        </dgm:presLayoutVars>
      </dgm:prSet>
      <dgm:spPr/>
    </dgm:pt>
    <dgm:pt modelId="{C589440E-79C4-D547-973D-77357DE0D99A}" type="pres">
      <dgm:prSet presAssocID="{C65880D5-F9F1-418B-AE0D-DA90F292CA1D}" presName="sibTrans" presStyleCnt="0"/>
      <dgm:spPr/>
    </dgm:pt>
    <dgm:pt modelId="{BA6AA9DE-B3BD-0E41-BCBE-6B5E60960241}" type="pres">
      <dgm:prSet presAssocID="{631D3461-8353-4D28-9A46-286FD1A85558}" presName="node" presStyleLbl="node1" presStyleIdx="1" presStyleCnt="6">
        <dgm:presLayoutVars>
          <dgm:bulletEnabled val="1"/>
        </dgm:presLayoutVars>
      </dgm:prSet>
      <dgm:spPr/>
    </dgm:pt>
    <dgm:pt modelId="{CF9D6BD7-9910-6445-A2B8-1B84B7CB4030}" type="pres">
      <dgm:prSet presAssocID="{A81E9E0C-8906-4127-97F0-228C0897CDD0}" presName="sibTrans" presStyleCnt="0"/>
      <dgm:spPr/>
    </dgm:pt>
    <dgm:pt modelId="{5CB60753-8DD1-B346-9FD3-7F90A27C39BF}" type="pres">
      <dgm:prSet presAssocID="{6110F8E1-52C9-4E13-A739-7322531F9BD6}" presName="node" presStyleLbl="node1" presStyleIdx="2" presStyleCnt="6">
        <dgm:presLayoutVars>
          <dgm:bulletEnabled val="1"/>
        </dgm:presLayoutVars>
      </dgm:prSet>
      <dgm:spPr/>
    </dgm:pt>
    <dgm:pt modelId="{9F9D5C64-7F39-FA4C-AA8E-2E86FC49389A}" type="pres">
      <dgm:prSet presAssocID="{58E0E81F-FAB7-4865-9111-8BE737E8B9D9}" presName="sibTrans" presStyleCnt="0"/>
      <dgm:spPr/>
    </dgm:pt>
    <dgm:pt modelId="{A5310E6A-2B78-D440-B0C2-54E6B016EA4F}" type="pres">
      <dgm:prSet presAssocID="{2C45CAD6-658D-4E51-8083-869D9CA79AAF}" presName="node" presStyleLbl="node1" presStyleIdx="3" presStyleCnt="6">
        <dgm:presLayoutVars>
          <dgm:bulletEnabled val="1"/>
        </dgm:presLayoutVars>
      </dgm:prSet>
      <dgm:spPr/>
    </dgm:pt>
    <dgm:pt modelId="{227E8D13-5622-A34E-BA22-CFC23A844827}" type="pres">
      <dgm:prSet presAssocID="{F74F8DC0-5472-4C9F-BD0B-DBBF5B04D573}" presName="sibTrans" presStyleCnt="0"/>
      <dgm:spPr/>
    </dgm:pt>
    <dgm:pt modelId="{EE134DB3-494B-CF4C-B17A-B3170254D80F}" type="pres">
      <dgm:prSet presAssocID="{9EEB91E1-4755-41F1-ADF5-6E1113F5F434}" presName="node" presStyleLbl="node1" presStyleIdx="4" presStyleCnt="6">
        <dgm:presLayoutVars>
          <dgm:bulletEnabled val="1"/>
        </dgm:presLayoutVars>
      </dgm:prSet>
      <dgm:spPr/>
    </dgm:pt>
    <dgm:pt modelId="{EA802B2C-BD74-D049-9853-F93477549A57}" type="pres">
      <dgm:prSet presAssocID="{E1A33D8D-E93F-4A73-AFE2-3FD16150878F}" presName="sibTrans" presStyleCnt="0"/>
      <dgm:spPr/>
    </dgm:pt>
    <dgm:pt modelId="{EEBB6875-E3FF-CC4A-A8F2-0682B64C7E67}" type="pres">
      <dgm:prSet presAssocID="{078699B6-374E-446E-AAC4-A4E230D544AD}" presName="node" presStyleLbl="node1" presStyleIdx="5" presStyleCnt="6">
        <dgm:presLayoutVars>
          <dgm:bulletEnabled val="1"/>
        </dgm:presLayoutVars>
      </dgm:prSet>
      <dgm:spPr/>
    </dgm:pt>
  </dgm:ptLst>
  <dgm:cxnLst>
    <dgm:cxn modelId="{67580D05-110C-914C-BE5E-31D849A67ADD}" type="presOf" srcId="{2C45CAD6-658D-4E51-8083-869D9CA79AAF}" destId="{A5310E6A-2B78-D440-B0C2-54E6B016EA4F}" srcOrd="0" destOrd="0" presId="urn:microsoft.com/office/officeart/2005/8/layout/default"/>
    <dgm:cxn modelId="{50C28C06-0463-8B44-B16A-F05FB002BD2C}" type="presOf" srcId="{A387C7AE-E26C-4EA6-AF1C-658B65ABBEA8}" destId="{89313F2E-E1F7-184C-B39F-3850CA02DCDB}" srcOrd="0" destOrd="0" presId="urn:microsoft.com/office/officeart/2005/8/layout/default"/>
    <dgm:cxn modelId="{8BF56722-D6E3-44B5-9525-1557A9B0F0D0}" srcId="{A387C7AE-E26C-4EA6-AF1C-658B65ABBEA8}" destId="{631D3461-8353-4D28-9A46-286FD1A85558}" srcOrd="1" destOrd="0" parTransId="{181EB209-E1D6-4617-BBB0-0C75BAE5AC74}" sibTransId="{A81E9E0C-8906-4127-97F0-228C0897CDD0}"/>
    <dgm:cxn modelId="{0618053C-28F1-1947-92F9-AC78F99BFDDF}" type="presOf" srcId="{6110F8E1-52C9-4E13-A739-7322531F9BD6}" destId="{5CB60753-8DD1-B346-9FD3-7F90A27C39BF}" srcOrd="0" destOrd="0" presId="urn:microsoft.com/office/officeart/2005/8/layout/default"/>
    <dgm:cxn modelId="{2E7DDA43-F3E1-2040-876C-5E754375B100}" type="presOf" srcId="{E2D0C001-A292-48BF-8B22-0613F0BA68D2}" destId="{89C67B25-3D4A-D64C-A6A1-880B098E55E8}" srcOrd="0" destOrd="0" presId="urn:microsoft.com/office/officeart/2005/8/layout/default"/>
    <dgm:cxn modelId="{6ED48151-8AFB-4296-BA82-3521CDD9D47E}" srcId="{A387C7AE-E26C-4EA6-AF1C-658B65ABBEA8}" destId="{9EEB91E1-4755-41F1-ADF5-6E1113F5F434}" srcOrd="4" destOrd="0" parTransId="{913A7D98-A5DB-4D7C-A4ED-E776745032C9}" sibTransId="{E1A33D8D-E93F-4A73-AFE2-3FD16150878F}"/>
    <dgm:cxn modelId="{B65B9E52-F49F-4D50-BA21-7F2739E807FB}" srcId="{A387C7AE-E26C-4EA6-AF1C-658B65ABBEA8}" destId="{E2D0C001-A292-48BF-8B22-0613F0BA68D2}" srcOrd="0" destOrd="0" parTransId="{472E7EF4-9286-4F91-85D5-30635318E757}" sibTransId="{C65880D5-F9F1-418B-AE0D-DA90F292CA1D}"/>
    <dgm:cxn modelId="{57653A64-A33D-114A-B043-F7F12D974B87}" type="presOf" srcId="{078699B6-374E-446E-AAC4-A4E230D544AD}" destId="{EEBB6875-E3FF-CC4A-A8F2-0682B64C7E67}" srcOrd="0" destOrd="0" presId="urn:microsoft.com/office/officeart/2005/8/layout/default"/>
    <dgm:cxn modelId="{0FF20D67-7CD5-6B43-B38B-61C968E93555}" type="presOf" srcId="{9EEB91E1-4755-41F1-ADF5-6E1113F5F434}" destId="{EE134DB3-494B-CF4C-B17A-B3170254D80F}" srcOrd="0" destOrd="0" presId="urn:microsoft.com/office/officeart/2005/8/layout/default"/>
    <dgm:cxn modelId="{1A064E6A-D5AA-44A9-B3CD-73AE6E2B8E05}" srcId="{A387C7AE-E26C-4EA6-AF1C-658B65ABBEA8}" destId="{078699B6-374E-446E-AAC4-A4E230D544AD}" srcOrd="5" destOrd="0" parTransId="{4651056C-A483-4800-AD7B-9DDD188EFF7D}" sibTransId="{3941D0DB-35E6-431E-9226-3DAF01F40469}"/>
    <dgm:cxn modelId="{588AD9A0-7973-475C-8CD0-2FF1189C8E00}" srcId="{A387C7AE-E26C-4EA6-AF1C-658B65ABBEA8}" destId="{6110F8E1-52C9-4E13-A739-7322531F9BD6}" srcOrd="2" destOrd="0" parTransId="{2991ADF4-A84B-4A98-B0BB-B6C30C2CDE95}" sibTransId="{58E0E81F-FAB7-4865-9111-8BE737E8B9D9}"/>
    <dgm:cxn modelId="{7FFD31B9-2E27-0F4C-A8F9-93336279884F}" type="presOf" srcId="{631D3461-8353-4D28-9A46-286FD1A85558}" destId="{BA6AA9DE-B3BD-0E41-BCBE-6B5E60960241}" srcOrd="0" destOrd="0" presId="urn:microsoft.com/office/officeart/2005/8/layout/default"/>
    <dgm:cxn modelId="{05273EEC-086E-4AE8-8DF2-4C1380E218D9}" srcId="{A387C7AE-E26C-4EA6-AF1C-658B65ABBEA8}" destId="{2C45CAD6-658D-4E51-8083-869D9CA79AAF}" srcOrd="3" destOrd="0" parTransId="{78FB3137-1C1A-4DC4-9627-11C2FD827A64}" sibTransId="{F74F8DC0-5472-4C9F-BD0B-DBBF5B04D573}"/>
    <dgm:cxn modelId="{772C86FA-09F2-1A46-8812-06351B44034C}" type="presParOf" srcId="{89313F2E-E1F7-184C-B39F-3850CA02DCDB}" destId="{89C67B25-3D4A-D64C-A6A1-880B098E55E8}" srcOrd="0" destOrd="0" presId="urn:microsoft.com/office/officeart/2005/8/layout/default"/>
    <dgm:cxn modelId="{025AF7D3-CC84-0342-8798-E521D5A4FE7C}" type="presParOf" srcId="{89313F2E-E1F7-184C-B39F-3850CA02DCDB}" destId="{C589440E-79C4-D547-973D-77357DE0D99A}" srcOrd="1" destOrd="0" presId="urn:microsoft.com/office/officeart/2005/8/layout/default"/>
    <dgm:cxn modelId="{F92A188C-AD21-2542-B802-884B0420EC25}" type="presParOf" srcId="{89313F2E-E1F7-184C-B39F-3850CA02DCDB}" destId="{BA6AA9DE-B3BD-0E41-BCBE-6B5E60960241}" srcOrd="2" destOrd="0" presId="urn:microsoft.com/office/officeart/2005/8/layout/default"/>
    <dgm:cxn modelId="{82768D2A-2F17-9242-BB49-4284DCBFADF4}" type="presParOf" srcId="{89313F2E-E1F7-184C-B39F-3850CA02DCDB}" destId="{CF9D6BD7-9910-6445-A2B8-1B84B7CB4030}" srcOrd="3" destOrd="0" presId="urn:microsoft.com/office/officeart/2005/8/layout/default"/>
    <dgm:cxn modelId="{47EDEC00-CEE5-284E-B271-82AAF1BBDD13}" type="presParOf" srcId="{89313F2E-E1F7-184C-B39F-3850CA02DCDB}" destId="{5CB60753-8DD1-B346-9FD3-7F90A27C39BF}" srcOrd="4" destOrd="0" presId="urn:microsoft.com/office/officeart/2005/8/layout/default"/>
    <dgm:cxn modelId="{AE1C32EB-BD6E-EE45-B6D3-D5A57260B025}" type="presParOf" srcId="{89313F2E-E1F7-184C-B39F-3850CA02DCDB}" destId="{9F9D5C64-7F39-FA4C-AA8E-2E86FC49389A}" srcOrd="5" destOrd="0" presId="urn:microsoft.com/office/officeart/2005/8/layout/default"/>
    <dgm:cxn modelId="{459956D5-4921-BE41-A881-F1D67B566830}" type="presParOf" srcId="{89313F2E-E1F7-184C-B39F-3850CA02DCDB}" destId="{A5310E6A-2B78-D440-B0C2-54E6B016EA4F}" srcOrd="6" destOrd="0" presId="urn:microsoft.com/office/officeart/2005/8/layout/default"/>
    <dgm:cxn modelId="{8831B9F5-47F1-6548-95AD-53801C244211}" type="presParOf" srcId="{89313F2E-E1F7-184C-B39F-3850CA02DCDB}" destId="{227E8D13-5622-A34E-BA22-CFC23A844827}" srcOrd="7" destOrd="0" presId="urn:microsoft.com/office/officeart/2005/8/layout/default"/>
    <dgm:cxn modelId="{B66509DD-B765-2C47-9E2B-A55ED874EF40}" type="presParOf" srcId="{89313F2E-E1F7-184C-B39F-3850CA02DCDB}" destId="{EE134DB3-494B-CF4C-B17A-B3170254D80F}" srcOrd="8" destOrd="0" presId="urn:microsoft.com/office/officeart/2005/8/layout/default"/>
    <dgm:cxn modelId="{41888293-C253-D441-8A75-1FA0DABC8B14}" type="presParOf" srcId="{89313F2E-E1F7-184C-B39F-3850CA02DCDB}" destId="{EA802B2C-BD74-D049-9853-F93477549A57}" srcOrd="9" destOrd="0" presId="urn:microsoft.com/office/officeart/2005/8/layout/default"/>
    <dgm:cxn modelId="{93CC6661-0523-8242-91A7-4D54F85D18DF}" type="presParOf" srcId="{89313F2E-E1F7-184C-B39F-3850CA02DCDB}" destId="{EEBB6875-E3FF-CC4A-A8F2-0682B64C7E6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2BF63D-E2C9-429D-812F-9AB23ACE4641}"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324824D0-2BA4-44FB-A30F-F7676B155BAD}">
      <dgm:prSet/>
      <dgm:spPr/>
      <dgm:t>
        <a:bodyPr/>
        <a:lstStyle/>
        <a:p>
          <a:pPr>
            <a:lnSpc>
              <a:spcPct val="100000"/>
            </a:lnSpc>
          </a:pPr>
          <a:r>
            <a:rPr lang="en-US"/>
            <a:t>Crypto-jacking</a:t>
          </a:r>
        </a:p>
      </dgm:t>
    </dgm:pt>
    <dgm:pt modelId="{FBAC3E6D-8A53-4B8A-A102-20A5555F1DEF}" type="parTrans" cxnId="{9F1D9ACD-D9CD-4EF6-9EB6-E24490042BCF}">
      <dgm:prSet/>
      <dgm:spPr/>
      <dgm:t>
        <a:bodyPr/>
        <a:lstStyle/>
        <a:p>
          <a:endParaRPr lang="en-US"/>
        </a:p>
      </dgm:t>
    </dgm:pt>
    <dgm:pt modelId="{362E3DD3-C045-4914-828E-A1DB8CE6EBC8}" type="sibTrans" cxnId="{9F1D9ACD-D9CD-4EF6-9EB6-E24490042BCF}">
      <dgm:prSet/>
      <dgm:spPr/>
      <dgm:t>
        <a:bodyPr/>
        <a:lstStyle/>
        <a:p>
          <a:endParaRPr lang="en-US"/>
        </a:p>
      </dgm:t>
    </dgm:pt>
    <dgm:pt modelId="{FFE50893-A01D-4409-997F-80D014808F3C}">
      <dgm:prSet/>
      <dgm:spPr/>
      <dgm:t>
        <a:bodyPr/>
        <a:lstStyle/>
        <a:p>
          <a:pPr>
            <a:lnSpc>
              <a:spcPct val="100000"/>
            </a:lnSpc>
          </a:pPr>
          <a:r>
            <a:rPr lang="en-US" dirty="0"/>
            <a:t>Browser based attacks</a:t>
          </a:r>
          <a:br>
            <a:rPr lang="en-US" dirty="0"/>
          </a:br>
          <a:endParaRPr lang="en-US" dirty="0"/>
        </a:p>
      </dgm:t>
    </dgm:pt>
    <dgm:pt modelId="{4544BD4C-D4D7-4A39-A11C-552DEB0A18C9}" type="parTrans" cxnId="{68A5A8C2-4AA0-4189-B89A-E08FA589F790}">
      <dgm:prSet/>
      <dgm:spPr/>
      <dgm:t>
        <a:bodyPr/>
        <a:lstStyle/>
        <a:p>
          <a:endParaRPr lang="en-US"/>
        </a:p>
      </dgm:t>
    </dgm:pt>
    <dgm:pt modelId="{EBAFF969-40B7-4DEC-842E-4FD33022E4A0}" type="sibTrans" cxnId="{68A5A8C2-4AA0-4189-B89A-E08FA589F790}">
      <dgm:prSet/>
      <dgm:spPr/>
      <dgm:t>
        <a:bodyPr/>
        <a:lstStyle/>
        <a:p>
          <a:endParaRPr lang="en-US"/>
        </a:p>
      </dgm:t>
    </dgm:pt>
    <dgm:pt modelId="{B1476619-63F3-4756-99DE-5E63635B3019}">
      <dgm:prSet/>
      <dgm:spPr/>
      <dgm:t>
        <a:bodyPr/>
        <a:lstStyle/>
        <a:p>
          <a:pPr>
            <a:lnSpc>
              <a:spcPct val="100000"/>
            </a:lnSpc>
          </a:pPr>
          <a:r>
            <a:rPr lang="en-US"/>
            <a:t>Wallet theft</a:t>
          </a:r>
        </a:p>
      </dgm:t>
    </dgm:pt>
    <dgm:pt modelId="{2CFB19B6-9190-4087-9D96-97CF8AAAC081}" type="parTrans" cxnId="{EE66378F-EC04-4EA6-A826-4287619E0211}">
      <dgm:prSet/>
      <dgm:spPr/>
      <dgm:t>
        <a:bodyPr/>
        <a:lstStyle/>
        <a:p>
          <a:endParaRPr lang="en-US"/>
        </a:p>
      </dgm:t>
    </dgm:pt>
    <dgm:pt modelId="{F87B1CB4-DF69-4E0B-8CEF-AE9B2D6634C4}" type="sibTrans" cxnId="{EE66378F-EC04-4EA6-A826-4287619E0211}">
      <dgm:prSet/>
      <dgm:spPr/>
      <dgm:t>
        <a:bodyPr/>
        <a:lstStyle/>
        <a:p>
          <a:endParaRPr lang="en-US"/>
        </a:p>
      </dgm:t>
    </dgm:pt>
    <dgm:pt modelId="{14E59979-1A51-49C7-B52E-F2631D017741}">
      <dgm:prSet/>
      <dgm:spPr/>
      <dgm:t>
        <a:bodyPr/>
        <a:lstStyle/>
        <a:p>
          <a:pPr>
            <a:lnSpc>
              <a:spcPct val="100000"/>
            </a:lnSpc>
          </a:pPr>
          <a:r>
            <a:rPr lang="en-US" dirty="0"/>
            <a:t>Repurposed infostealers</a:t>
          </a:r>
          <a:br>
            <a:rPr lang="en-US" dirty="0"/>
          </a:br>
          <a:endParaRPr lang="en-US" dirty="0"/>
        </a:p>
      </dgm:t>
    </dgm:pt>
    <dgm:pt modelId="{563D856A-0E9D-49C6-B494-D49D683030B3}" type="parTrans" cxnId="{C18FE59F-2853-4D4C-A0A2-3952CA997023}">
      <dgm:prSet/>
      <dgm:spPr/>
      <dgm:t>
        <a:bodyPr/>
        <a:lstStyle/>
        <a:p>
          <a:endParaRPr lang="en-US"/>
        </a:p>
      </dgm:t>
    </dgm:pt>
    <dgm:pt modelId="{FCF1D6E0-2CED-4542-BB08-D4042ACCCC1D}" type="sibTrans" cxnId="{C18FE59F-2853-4D4C-A0A2-3952CA997023}">
      <dgm:prSet/>
      <dgm:spPr/>
      <dgm:t>
        <a:bodyPr/>
        <a:lstStyle/>
        <a:p>
          <a:endParaRPr lang="en-US"/>
        </a:p>
      </dgm:t>
    </dgm:pt>
    <dgm:pt modelId="{4252EABB-A727-2C41-93AB-1831731C9A97}">
      <dgm:prSet/>
      <dgm:spPr/>
      <dgm:t>
        <a:bodyPr/>
        <a:lstStyle/>
        <a:p>
          <a:pPr>
            <a:lnSpc>
              <a:spcPct val="100000"/>
            </a:lnSpc>
          </a:pPr>
          <a:r>
            <a:rPr lang="en-US" dirty="0"/>
            <a:t>Installed miners</a:t>
          </a:r>
          <a:br>
            <a:rPr lang="en-US" dirty="0"/>
          </a:br>
          <a:endParaRPr lang="en-US" dirty="0"/>
        </a:p>
      </dgm:t>
    </dgm:pt>
    <dgm:pt modelId="{D5550F60-CF51-8946-975B-99AA44E64B8E}" type="parTrans" cxnId="{C1F1CD2E-A4E9-E840-A7C1-CC9EC9B7AFF7}">
      <dgm:prSet/>
      <dgm:spPr/>
    </dgm:pt>
    <dgm:pt modelId="{36FB9117-5CBB-D242-A703-05E73AD078E8}" type="sibTrans" cxnId="{C1F1CD2E-A4E9-E840-A7C1-CC9EC9B7AFF7}">
      <dgm:prSet/>
      <dgm:spPr/>
    </dgm:pt>
    <dgm:pt modelId="{CF7B0555-E243-49EC-90A0-D23F43A29D1C}" type="pres">
      <dgm:prSet presAssocID="{EE2BF63D-E2C9-429D-812F-9AB23ACE4641}" presName="root" presStyleCnt="0">
        <dgm:presLayoutVars>
          <dgm:dir/>
          <dgm:resizeHandles val="exact"/>
        </dgm:presLayoutVars>
      </dgm:prSet>
      <dgm:spPr/>
    </dgm:pt>
    <dgm:pt modelId="{EDA0E8B2-7C52-40D4-BA99-D0488F52148F}" type="pres">
      <dgm:prSet presAssocID="{324824D0-2BA4-44FB-A30F-F7676B155BAD}" presName="compNode" presStyleCnt="0"/>
      <dgm:spPr/>
    </dgm:pt>
    <dgm:pt modelId="{16EBF8A6-95E7-443B-8B53-4A57BFC8DBDF}" type="pres">
      <dgm:prSet presAssocID="{324824D0-2BA4-44FB-A30F-F7676B155BAD}" presName="bgRect" presStyleLbl="bgShp" presStyleIdx="0" presStyleCnt="2"/>
      <dgm:spPr/>
    </dgm:pt>
    <dgm:pt modelId="{830E715A-E326-4B4B-97FE-D8F680B382D2}" type="pres">
      <dgm:prSet presAssocID="{324824D0-2BA4-44FB-A30F-F7676B155BA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A7F7836D-19B6-451E-82EC-79AE6B008CD3}" type="pres">
      <dgm:prSet presAssocID="{324824D0-2BA4-44FB-A30F-F7676B155BAD}" presName="spaceRect" presStyleCnt="0"/>
      <dgm:spPr/>
    </dgm:pt>
    <dgm:pt modelId="{B5657EE1-C52F-4F7D-9A24-89B6BBA73CE7}" type="pres">
      <dgm:prSet presAssocID="{324824D0-2BA4-44FB-A30F-F7676B155BAD}" presName="parTx" presStyleLbl="revTx" presStyleIdx="0" presStyleCnt="4">
        <dgm:presLayoutVars>
          <dgm:chMax val="0"/>
          <dgm:chPref val="0"/>
        </dgm:presLayoutVars>
      </dgm:prSet>
      <dgm:spPr/>
    </dgm:pt>
    <dgm:pt modelId="{E416D3E0-86FD-4596-B340-7DD606C2F905}" type="pres">
      <dgm:prSet presAssocID="{324824D0-2BA4-44FB-A30F-F7676B155BAD}" presName="desTx" presStyleLbl="revTx" presStyleIdx="1" presStyleCnt="4">
        <dgm:presLayoutVars/>
      </dgm:prSet>
      <dgm:spPr/>
    </dgm:pt>
    <dgm:pt modelId="{29B61770-D374-4E20-93E9-7F27451EFAB8}" type="pres">
      <dgm:prSet presAssocID="{362E3DD3-C045-4914-828E-A1DB8CE6EBC8}" presName="sibTrans" presStyleCnt="0"/>
      <dgm:spPr/>
    </dgm:pt>
    <dgm:pt modelId="{FF92B463-CD41-4575-B057-AC635576BA28}" type="pres">
      <dgm:prSet presAssocID="{B1476619-63F3-4756-99DE-5E63635B3019}" presName="compNode" presStyleCnt="0"/>
      <dgm:spPr/>
    </dgm:pt>
    <dgm:pt modelId="{1B9353C7-C445-4707-86A2-6CBDEA00EC49}" type="pres">
      <dgm:prSet presAssocID="{B1476619-63F3-4756-99DE-5E63635B3019}" presName="bgRect" presStyleLbl="bgShp" presStyleIdx="1" presStyleCnt="2"/>
      <dgm:spPr/>
    </dgm:pt>
    <dgm:pt modelId="{FA4E7F97-65DE-4F0F-8AE1-2C36AA595638}" type="pres">
      <dgm:prSet presAssocID="{B1476619-63F3-4756-99DE-5E63635B30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ber"/>
        </a:ext>
      </dgm:extLst>
    </dgm:pt>
    <dgm:pt modelId="{90B5BA58-2BC6-4A46-8753-EBF7D33B74BA}" type="pres">
      <dgm:prSet presAssocID="{B1476619-63F3-4756-99DE-5E63635B3019}" presName="spaceRect" presStyleCnt="0"/>
      <dgm:spPr/>
    </dgm:pt>
    <dgm:pt modelId="{8B41D412-8CF6-4CD0-AB36-778B25C7DFB3}" type="pres">
      <dgm:prSet presAssocID="{B1476619-63F3-4756-99DE-5E63635B3019}" presName="parTx" presStyleLbl="revTx" presStyleIdx="2" presStyleCnt="4">
        <dgm:presLayoutVars>
          <dgm:chMax val="0"/>
          <dgm:chPref val="0"/>
        </dgm:presLayoutVars>
      </dgm:prSet>
      <dgm:spPr/>
    </dgm:pt>
    <dgm:pt modelId="{BE2D4E58-500B-46A0-80F6-24A818641C4E}" type="pres">
      <dgm:prSet presAssocID="{B1476619-63F3-4756-99DE-5E63635B3019}" presName="desTx" presStyleLbl="revTx" presStyleIdx="3" presStyleCnt="4">
        <dgm:presLayoutVars/>
      </dgm:prSet>
      <dgm:spPr/>
    </dgm:pt>
  </dgm:ptLst>
  <dgm:cxnLst>
    <dgm:cxn modelId="{9810E203-0093-F34F-A6DC-162DC7E16ABD}" type="presOf" srcId="{EE2BF63D-E2C9-429D-812F-9AB23ACE4641}" destId="{CF7B0555-E243-49EC-90A0-D23F43A29D1C}" srcOrd="0" destOrd="0" presId="urn:microsoft.com/office/officeart/2018/2/layout/IconVerticalSolidList"/>
    <dgm:cxn modelId="{C1F1CD2E-A4E9-E840-A7C1-CC9EC9B7AFF7}" srcId="{324824D0-2BA4-44FB-A30F-F7676B155BAD}" destId="{4252EABB-A727-2C41-93AB-1831731C9A97}" srcOrd="1" destOrd="0" parTransId="{D5550F60-CF51-8946-975B-99AA44E64B8E}" sibTransId="{36FB9117-5CBB-D242-A703-05E73AD078E8}"/>
    <dgm:cxn modelId="{A5082744-B07F-324B-9ACA-352B063C9619}" type="presOf" srcId="{B1476619-63F3-4756-99DE-5E63635B3019}" destId="{8B41D412-8CF6-4CD0-AB36-778B25C7DFB3}" srcOrd="0" destOrd="0" presId="urn:microsoft.com/office/officeart/2018/2/layout/IconVerticalSolidList"/>
    <dgm:cxn modelId="{6B356364-DB54-4945-8D6D-19354DD9FB37}" type="presOf" srcId="{FFE50893-A01D-4409-997F-80D014808F3C}" destId="{E416D3E0-86FD-4596-B340-7DD606C2F905}" srcOrd="0" destOrd="0" presId="urn:microsoft.com/office/officeart/2018/2/layout/IconVerticalSolidList"/>
    <dgm:cxn modelId="{E9D9D56C-BBE3-BF4B-9BF1-3E7A26EE579F}" type="presOf" srcId="{324824D0-2BA4-44FB-A30F-F7676B155BAD}" destId="{B5657EE1-C52F-4F7D-9A24-89B6BBA73CE7}" srcOrd="0" destOrd="0" presId="urn:microsoft.com/office/officeart/2018/2/layout/IconVerticalSolidList"/>
    <dgm:cxn modelId="{EE66378F-EC04-4EA6-A826-4287619E0211}" srcId="{EE2BF63D-E2C9-429D-812F-9AB23ACE4641}" destId="{B1476619-63F3-4756-99DE-5E63635B3019}" srcOrd="1" destOrd="0" parTransId="{2CFB19B6-9190-4087-9D96-97CF8AAAC081}" sibTransId="{F87B1CB4-DF69-4E0B-8CEF-AE9B2D6634C4}"/>
    <dgm:cxn modelId="{274F6399-2DD7-0E4E-A548-1D4580EED23A}" type="presOf" srcId="{4252EABB-A727-2C41-93AB-1831731C9A97}" destId="{E416D3E0-86FD-4596-B340-7DD606C2F905}" srcOrd="0" destOrd="1" presId="urn:microsoft.com/office/officeart/2018/2/layout/IconVerticalSolidList"/>
    <dgm:cxn modelId="{C18FE59F-2853-4D4C-A0A2-3952CA997023}" srcId="{B1476619-63F3-4756-99DE-5E63635B3019}" destId="{14E59979-1A51-49C7-B52E-F2631D017741}" srcOrd="0" destOrd="0" parTransId="{563D856A-0E9D-49C6-B494-D49D683030B3}" sibTransId="{FCF1D6E0-2CED-4542-BB08-D4042ACCCC1D}"/>
    <dgm:cxn modelId="{68A5A8C2-4AA0-4189-B89A-E08FA589F790}" srcId="{324824D0-2BA4-44FB-A30F-F7676B155BAD}" destId="{FFE50893-A01D-4409-997F-80D014808F3C}" srcOrd="0" destOrd="0" parTransId="{4544BD4C-D4D7-4A39-A11C-552DEB0A18C9}" sibTransId="{EBAFF969-40B7-4DEC-842E-4FD33022E4A0}"/>
    <dgm:cxn modelId="{9F1D9ACD-D9CD-4EF6-9EB6-E24490042BCF}" srcId="{EE2BF63D-E2C9-429D-812F-9AB23ACE4641}" destId="{324824D0-2BA4-44FB-A30F-F7676B155BAD}" srcOrd="0" destOrd="0" parTransId="{FBAC3E6D-8A53-4B8A-A102-20A5555F1DEF}" sibTransId="{362E3DD3-C045-4914-828E-A1DB8CE6EBC8}"/>
    <dgm:cxn modelId="{6ECBACE7-42B7-444A-AA92-69E5B25728E9}" type="presOf" srcId="{14E59979-1A51-49C7-B52E-F2631D017741}" destId="{BE2D4E58-500B-46A0-80F6-24A818641C4E}" srcOrd="0" destOrd="0" presId="urn:microsoft.com/office/officeart/2018/2/layout/IconVerticalSolidList"/>
    <dgm:cxn modelId="{5E4E26CC-EEFC-6B48-9834-8377CA5A9CDB}" type="presParOf" srcId="{CF7B0555-E243-49EC-90A0-D23F43A29D1C}" destId="{EDA0E8B2-7C52-40D4-BA99-D0488F52148F}" srcOrd="0" destOrd="0" presId="urn:microsoft.com/office/officeart/2018/2/layout/IconVerticalSolidList"/>
    <dgm:cxn modelId="{2D17210C-F92B-CE48-A2D7-70F308F86530}" type="presParOf" srcId="{EDA0E8B2-7C52-40D4-BA99-D0488F52148F}" destId="{16EBF8A6-95E7-443B-8B53-4A57BFC8DBDF}" srcOrd="0" destOrd="0" presId="urn:microsoft.com/office/officeart/2018/2/layout/IconVerticalSolidList"/>
    <dgm:cxn modelId="{D2AE0769-3429-DA45-BC3F-2CE7D735C37A}" type="presParOf" srcId="{EDA0E8B2-7C52-40D4-BA99-D0488F52148F}" destId="{830E715A-E326-4B4B-97FE-D8F680B382D2}" srcOrd="1" destOrd="0" presId="urn:microsoft.com/office/officeart/2018/2/layout/IconVerticalSolidList"/>
    <dgm:cxn modelId="{30287ACE-9A6F-4A45-A352-A66F3F205B17}" type="presParOf" srcId="{EDA0E8B2-7C52-40D4-BA99-D0488F52148F}" destId="{A7F7836D-19B6-451E-82EC-79AE6B008CD3}" srcOrd="2" destOrd="0" presId="urn:microsoft.com/office/officeart/2018/2/layout/IconVerticalSolidList"/>
    <dgm:cxn modelId="{384A033C-0B33-0344-9BC2-DD06AF9ABA38}" type="presParOf" srcId="{EDA0E8B2-7C52-40D4-BA99-D0488F52148F}" destId="{B5657EE1-C52F-4F7D-9A24-89B6BBA73CE7}" srcOrd="3" destOrd="0" presId="urn:microsoft.com/office/officeart/2018/2/layout/IconVerticalSolidList"/>
    <dgm:cxn modelId="{1B4735AC-F81B-834A-A2E3-F30555E0ED2B}" type="presParOf" srcId="{EDA0E8B2-7C52-40D4-BA99-D0488F52148F}" destId="{E416D3E0-86FD-4596-B340-7DD606C2F905}" srcOrd="4" destOrd="0" presId="urn:microsoft.com/office/officeart/2018/2/layout/IconVerticalSolidList"/>
    <dgm:cxn modelId="{F7EC9024-9632-B34A-A3C0-5B3A07EBF4AA}" type="presParOf" srcId="{CF7B0555-E243-49EC-90A0-D23F43A29D1C}" destId="{29B61770-D374-4E20-93E9-7F27451EFAB8}" srcOrd="1" destOrd="0" presId="urn:microsoft.com/office/officeart/2018/2/layout/IconVerticalSolidList"/>
    <dgm:cxn modelId="{845CEECE-DE47-364E-958F-1F0C2AD11A0C}" type="presParOf" srcId="{CF7B0555-E243-49EC-90A0-D23F43A29D1C}" destId="{FF92B463-CD41-4575-B057-AC635576BA28}" srcOrd="2" destOrd="0" presId="urn:microsoft.com/office/officeart/2018/2/layout/IconVerticalSolidList"/>
    <dgm:cxn modelId="{13DE44B2-9BA7-984E-ABA2-F4F92F3F55D2}" type="presParOf" srcId="{FF92B463-CD41-4575-B057-AC635576BA28}" destId="{1B9353C7-C445-4707-86A2-6CBDEA00EC49}" srcOrd="0" destOrd="0" presId="urn:microsoft.com/office/officeart/2018/2/layout/IconVerticalSolidList"/>
    <dgm:cxn modelId="{5C0C9387-4E49-8E41-9469-F45B9526F61B}" type="presParOf" srcId="{FF92B463-CD41-4575-B057-AC635576BA28}" destId="{FA4E7F97-65DE-4F0F-8AE1-2C36AA595638}" srcOrd="1" destOrd="0" presId="urn:microsoft.com/office/officeart/2018/2/layout/IconVerticalSolidList"/>
    <dgm:cxn modelId="{751849C7-6FE4-C44F-AE9C-57DC8F01069C}" type="presParOf" srcId="{FF92B463-CD41-4575-B057-AC635576BA28}" destId="{90B5BA58-2BC6-4A46-8753-EBF7D33B74BA}" srcOrd="2" destOrd="0" presId="urn:microsoft.com/office/officeart/2018/2/layout/IconVerticalSolidList"/>
    <dgm:cxn modelId="{1400F2A8-7F85-9E4E-8A44-86084857AA26}" type="presParOf" srcId="{FF92B463-CD41-4575-B057-AC635576BA28}" destId="{8B41D412-8CF6-4CD0-AB36-778B25C7DFB3}" srcOrd="3" destOrd="0" presId="urn:microsoft.com/office/officeart/2018/2/layout/IconVerticalSolidList"/>
    <dgm:cxn modelId="{1704D3C6-02EB-884E-AFEB-37D79D5AB154}" type="presParOf" srcId="{FF92B463-CD41-4575-B057-AC635576BA28}" destId="{BE2D4E58-500B-46A0-80F6-24A818641C4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A719AA-6EC1-4F18-ABDB-3D295EAB7051}" type="doc">
      <dgm:prSet loTypeId="urn:microsoft.com/office/officeart/2005/8/layout/process4" loCatId="process" qsTypeId="urn:microsoft.com/office/officeart/2005/8/quickstyle/simple5" qsCatId="simple" csTypeId="urn:microsoft.com/office/officeart/2005/8/colors/colorful1" csCatId="colorful" phldr="1"/>
      <dgm:spPr/>
      <dgm:t>
        <a:bodyPr/>
        <a:lstStyle/>
        <a:p>
          <a:endParaRPr lang="en-US"/>
        </a:p>
      </dgm:t>
    </dgm:pt>
    <dgm:pt modelId="{F06730A0-2E7D-469E-919F-7311B993BA62}">
      <dgm:prSet custT="1"/>
      <dgm:spPr>
        <a:solidFill>
          <a:schemeClr val="accent5">
            <a:lumMod val="60000"/>
            <a:lumOff val="40000"/>
          </a:schemeClr>
        </a:solidFill>
      </dgm:spPr>
      <dgm:t>
        <a:bodyPr/>
        <a:lstStyle/>
        <a:p>
          <a:r>
            <a:rPr lang="en-US" sz="2800" dirty="0"/>
            <a:t>Use of computational power by adversary </a:t>
          </a:r>
          <a:br>
            <a:rPr lang="en-US" sz="2100" dirty="0"/>
          </a:br>
          <a:endParaRPr lang="en-US" sz="2100" dirty="0"/>
        </a:p>
      </dgm:t>
    </dgm:pt>
    <dgm:pt modelId="{13F78838-D521-44EF-8C3E-8F467C7BD3EA}" type="parTrans" cxnId="{B94A081F-DA49-44F0-80A0-4C99A1126339}">
      <dgm:prSet/>
      <dgm:spPr/>
      <dgm:t>
        <a:bodyPr/>
        <a:lstStyle/>
        <a:p>
          <a:endParaRPr lang="en-US"/>
        </a:p>
      </dgm:t>
    </dgm:pt>
    <dgm:pt modelId="{1B0203BF-F668-4FDF-ABB9-6E52D23F1E35}" type="sibTrans" cxnId="{B94A081F-DA49-44F0-80A0-4C99A1126339}">
      <dgm:prSet/>
      <dgm:spPr/>
      <dgm:t>
        <a:bodyPr/>
        <a:lstStyle/>
        <a:p>
          <a:endParaRPr lang="en-US"/>
        </a:p>
      </dgm:t>
    </dgm:pt>
    <dgm:pt modelId="{1DCEEA07-A061-4133-BCC1-F5D2C9AB21DE}">
      <dgm:prSet custT="1"/>
      <dgm:spPr/>
      <dgm:t>
        <a:bodyPr/>
        <a:lstStyle/>
        <a:p>
          <a:r>
            <a:rPr lang="en-US" sz="2800" dirty="0"/>
            <a:t>Without knowledge or consent</a:t>
          </a:r>
          <a:br>
            <a:rPr lang="en-US" sz="2100" dirty="0"/>
          </a:br>
          <a:endParaRPr lang="en-US" sz="2100" dirty="0"/>
        </a:p>
      </dgm:t>
    </dgm:pt>
    <dgm:pt modelId="{07C3FEF2-4A5F-4D3F-821C-8C02D409ACE4}" type="parTrans" cxnId="{FB9DB5B3-7C5A-4DF4-9943-95952164C8DB}">
      <dgm:prSet/>
      <dgm:spPr/>
      <dgm:t>
        <a:bodyPr/>
        <a:lstStyle/>
        <a:p>
          <a:endParaRPr lang="en-US"/>
        </a:p>
      </dgm:t>
    </dgm:pt>
    <dgm:pt modelId="{6E06FFA1-B6A8-4C3B-B119-15140A411882}" type="sibTrans" cxnId="{FB9DB5B3-7C5A-4DF4-9943-95952164C8DB}">
      <dgm:prSet/>
      <dgm:spPr/>
      <dgm:t>
        <a:bodyPr/>
        <a:lstStyle/>
        <a:p>
          <a:endParaRPr lang="en-US"/>
        </a:p>
      </dgm:t>
    </dgm:pt>
    <dgm:pt modelId="{1911DD54-8704-480D-8983-179F8BAEFB02}">
      <dgm:prSet custT="1"/>
      <dgm:spPr/>
      <dgm:t>
        <a:bodyPr/>
        <a:lstStyle/>
        <a:p>
          <a:r>
            <a:rPr lang="en-US" sz="2800" dirty="0"/>
            <a:t>Leverages</a:t>
          </a:r>
          <a:r>
            <a:rPr lang="en-US" sz="2100" dirty="0"/>
            <a:t>:</a:t>
          </a:r>
        </a:p>
      </dgm:t>
    </dgm:pt>
    <dgm:pt modelId="{C336D8A5-A345-4DD1-949C-65A8A6EF5ED9}" type="parTrans" cxnId="{579C6E73-84C2-47FD-9E23-2320AAAF40AC}">
      <dgm:prSet/>
      <dgm:spPr/>
      <dgm:t>
        <a:bodyPr/>
        <a:lstStyle/>
        <a:p>
          <a:endParaRPr lang="en-US"/>
        </a:p>
      </dgm:t>
    </dgm:pt>
    <dgm:pt modelId="{29F54098-EB58-46A6-998B-9224F84C4490}" type="sibTrans" cxnId="{579C6E73-84C2-47FD-9E23-2320AAAF40AC}">
      <dgm:prSet/>
      <dgm:spPr/>
      <dgm:t>
        <a:bodyPr/>
        <a:lstStyle/>
        <a:p>
          <a:endParaRPr lang="en-US"/>
        </a:p>
      </dgm:t>
    </dgm:pt>
    <dgm:pt modelId="{39A440CE-CFB9-4F75-8D6B-2B4D929A5231}">
      <dgm:prSet/>
      <dgm:spPr/>
      <dgm:t>
        <a:bodyPr/>
        <a:lstStyle/>
        <a:p>
          <a:r>
            <a:rPr lang="en-US" dirty="0"/>
            <a:t>Remote Code Injection </a:t>
          </a:r>
        </a:p>
      </dgm:t>
    </dgm:pt>
    <dgm:pt modelId="{9261BA3D-3620-4F94-B1F8-959C83E987EB}" type="parTrans" cxnId="{E3DD800B-A1C3-4251-B02E-ECE1D1DD8FE0}">
      <dgm:prSet/>
      <dgm:spPr/>
      <dgm:t>
        <a:bodyPr/>
        <a:lstStyle/>
        <a:p>
          <a:endParaRPr lang="en-US"/>
        </a:p>
      </dgm:t>
    </dgm:pt>
    <dgm:pt modelId="{A8AE86CC-F96A-4B3B-9ADC-641E8AD79040}" type="sibTrans" cxnId="{E3DD800B-A1C3-4251-B02E-ECE1D1DD8FE0}">
      <dgm:prSet/>
      <dgm:spPr/>
      <dgm:t>
        <a:bodyPr/>
        <a:lstStyle/>
        <a:p>
          <a:endParaRPr lang="en-US"/>
        </a:p>
      </dgm:t>
    </dgm:pt>
    <dgm:pt modelId="{93020B8B-2FBA-4360-BFFF-B1564EFF2737}">
      <dgm:prSet/>
      <dgm:spPr/>
      <dgm:t>
        <a:bodyPr/>
        <a:lstStyle/>
        <a:p>
          <a:r>
            <a:rPr lang="en-US"/>
            <a:t>Traditional download</a:t>
          </a:r>
        </a:p>
      </dgm:t>
    </dgm:pt>
    <dgm:pt modelId="{F2FF67C1-617C-4B28-87B9-D6490461F33B}" type="parTrans" cxnId="{8911778F-A84E-4350-968D-D8768B394CBC}">
      <dgm:prSet/>
      <dgm:spPr/>
      <dgm:t>
        <a:bodyPr/>
        <a:lstStyle/>
        <a:p>
          <a:endParaRPr lang="en-US"/>
        </a:p>
      </dgm:t>
    </dgm:pt>
    <dgm:pt modelId="{127DA20F-E2BF-4C94-AB57-887DAD5C6831}" type="sibTrans" cxnId="{8911778F-A84E-4350-968D-D8768B394CBC}">
      <dgm:prSet/>
      <dgm:spPr/>
      <dgm:t>
        <a:bodyPr/>
        <a:lstStyle/>
        <a:p>
          <a:endParaRPr lang="en-US"/>
        </a:p>
      </dgm:t>
    </dgm:pt>
    <dgm:pt modelId="{E998976E-FF05-1E4E-A110-F5FADB7093FF}" type="pres">
      <dgm:prSet presAssocID="{4BA719AA-6EC1-4F18-ABDB-3D295EAB7051}" presName="Name0" presStyleCnt="0">
        <dgm:presLayoutVars>
          <dgm:dir/>
          <dgm:animLvl val="lvl"/>
          <dgm:resizeHandles val="exact"/>
        </dgm:presLayoutVars>
      </dgm:prSet>
      <dgm:spPr/>
    </dgm:pt>
    <dgm:pt modelId="{8D072FBE-A158-F941-A589-15ECBDD742E5}" type="pres">
      <dgm:prSet presAssocID="{1911DD54-8704-480D-8983-179F8BAEFB02}" presName="boxAndChildren" presStyleCnt="0"/>
      <dgm:spPr/>
    </dgm:pt>
    <dgm:pt modelId="{4C0A7BEA-8769-AA43-AC11-42AB23F93B46}" type="pres">
      <dgm:prSet presAssocID="{1911DD54-8704-480D-8983-179F8BAEFB02}" presName="parentTextBox" presStyleLbl="node1" presStyleIdx="0" presStyleCnt="3"/>
      <dgm:spPr/>
    </dgm:pt>
    <dgm:pt modelId="{44FB7A3A-2011-EE4C-B4EA-25DE1D47495F}" type="pres">
      <dgm:prSet presAssocID="{1911DD54-8704-480D-8983-179F8BAEFB02}" presName="entireBox" presStyleLbl="node1" presStyleIdx="0" presStyleCnt="3" custLinFactNeighborY="-4195"/>
      <dgm:spPr/>
    </dgm:pt>
    <dgm:pt modelId="{B80EAD41-07D5-3645-AAC3-D5D1CC0EB040}" type="pres">
      <dgm:prSet presAssocID="{1911DD54-8704-480D-8983-179F8BAEFB02}" presName="descendantBox" presStyleCnt="0"/>
      <dgm:spPr/>
    </dgm:pt>
    <dgm:pt modelId="{8FB40481-9C3B-854D-ACE1-93293ABF3BC3}" type="pres">
      <dgm:prSet presAssocID="{39A440CE-CFB9-4F75-8D6B-2B4D929A5231}" presName="childTextBox" presStyleLbl="fgAccFollowNode1" presStyleIdx="0" presStyleCnt="2">
        <dgm:presLayoutVars>
          <dgm:bulletEnabled val="1"/>
        </dgm:presLayoutVars>
      </dgm:prSet>
      <dgm:spPr/>
    </dgm:pt>
    <dgm:pt modelId="{09C7C37F-0739-AD40-A3D8-3D80464EF3DA}" type="pres">
      <dgm:prSet presAssocID="{93020B8B-2FBA-4360-BFFF-B1564EFF2737}" presName="childTextBox" presStyleLbl="fgAccFollowNode1" presStyleIdx="1" presStyleCnt="2">
        <dgm:presLayoutVars>
          <dgm:bulletEnabled val="1"/>
        </dgm:presLayoutVars>
      </dgm:prSet>
      <dgm:spPr/>
    </dgm:pt>
    <dgm:pt modelId="{FB4606CC-CAC0-B042-B77B-CD35BDA96B7D}" type="pres">
      <dgm:prSet presAssocID="{6E06FFA1-B6A8-4C3B-B119-15140A411882}" presName="sp" presStyleCnt="0"/>
      <dgm:spPr/>
    </dgm:pt>
    <dgm:pt modelId="{7D37DB69-2F26-D248-9193-989CE3DABC97}" type="pres">
      <dgm:prSet presAssocID="{1DCEEA07-A061-4133-BCC1-F5D2C9AB21DE}" presName="arrowAndChildren" presStyleCnt="0"/>
      <dgm:spPr/>
    </dgm:pt>
    <dgm:pt modelId="{B71A96C0-A75B-5946-8BE2-DDD61D5585E0}" type="pres">
      <dgm:prSet presAssocID="{1DCEEA07-A061-4133-BCC1-F5D2C9AB21DE}" presName="parentTextArrow" presStyleLbl="node1" presStyleIdx="1" presStyleCnt="3"/>
      <dgm:spPr/>
    </dgm:pt>
    <dgm:pt modelId="{DC40EEDC-01FF-A541-9262-DD9AA8C73D29}" type="pres">
      <dgm:prSet presAssocID="{1B0203BF-F668-4FDF-ABB9-6E52D23F1E35}" presName="sp" presStyleCnt="0"/>
      <dgm:spPr/>
    </dgm:pt>
    <dgm:pt modelId="{C8D4768B-3634-7D47-A3C1-2D479FC61B6C}" type="pres">
      <dgm:prSet presAssocID="{F06730A0-2E7D-469E-919F-7311B993BA62}" presName="arrowAndChildren" presStyleCnt="0"/>
      <dgm:spPr/>
    </dgm:pt>
    <dgm:pt modelId="{B554F584-A5EE-ED4C-8360-5052747A2EA9}" type="pres">
      <dgm:prSet presAssocID="{F06730A0-2E7D-469E-919F-7311B993BA62}" presName="parentTextArrow" presStyleLbl="node1" presStyleIdx="2" presStyleCnt="3"/>
      <dgm:spPr/>
    </dgm:pt>
  </dgm:ptLst>
  <dgm:cxnLst>
    <dgm:cxn modelId="{526AFD03-640B-EF4E-B1CB-F434CF3048BB}" type="presOf" srcId="{1911DD54-8704-480D-8983-179F8BAEFB02}" destId="{4C0A7BEA-8769-AA43-AC11-42AB23F93B46}" srcOrd="0" destOrd="0" presId="urn:microsoft.com/office/officeart/2005/8/layout/process4"/>
    <dgm:cxn modelId="{E3DD800B-A1C3-4251-B02E-ECE1D1DD8FE0}" srcId="{1911DD54-8704-480D-8983-179F8BAEFB02}" destId="{39A440CE-CFB9-4F75-8D6B-2B4D929A5231}" srcOrd="0" destOrd="0" parTransId="{9261BA3D-3620-4F94-B1F8-959C83E987EB}" sibTransId="{A8AE86CC-F96A-4B3B-9ADC-641E8AD79040}"/>
    <dgm:cxn modelId="{B2678B0F-F238-9A4A-9AED-7987A5DD3078}" type="presOf" srcId="{F06730A0-2E7D-469E-919F-7311B993BA62}" destId="{B554F584-A5EE-ED4C-8360-5052747A2EA9}" srcOrd="0" destOrd="0" presId="urn:microsoft.com/office/officeart/2005/8/layout/process4"/>
    <dgm:cxn modelId="{656ACB12-AF2C-7244-ABC7-56CF9C39A3A1}" type="presOf" srcId="{1911DD54-8704-480D-8983-179F8BAEFB02}" destId="{44FB7A3A-2011-EE4C-B4EA-25DE1D47495F}" srcOrd="1" destOrd="0" presId="urn:microsoft.com/office/officeart/2005/8/layout/process4"/>
    <dgm:cxn modelId="{F284F61A-A7C6-D540-8325-DA88DE028474}" type="presOf" srcId="{39A440CE-CFB9-4F75-8D6B-2B4D929A5231}" destId="{8FB40481-9C3B-854D-ACE1-93293ABF3BC3}" srcOrd="0" destOrd="0" presId="urn:microsoft.com/office/officeart/2005/8/layout/process4"/>
    <dgm:cxn modelId="{B94A081F-DA49-44F0-80A0-4C99A1126339}" srcId="{4BA719AA-6EC1-4F18-ABDB-3D295EAB7051}" destId="{F06730A0-2E7D-469E-919F-7311B993BA62}" srcOrd="0" destOrd="0" parTransId="{13F78838-D521-44EF-8C3E-8F467C7BD3EA}" sibTransId="{1B0203BF-F668-4FDF-ABB9-6E52D23F1E35}"/>
    <dgm:cxn modelId="{0609D44C-16E8-9247-B016-DCEA0F536843}" type="presOf" srcId="{4BA719AA-6EC1-4F18-ABDB-3D295EAB7051}" destId="{E998976E-FF05-1E4E-A110-F5FADB7093FF}" srcOrd="0" destOrd="0" presId="urn:microsoft.com/office/officeart/2005/8/layout/process4"/>
    <dgm:cxn modelId="{579C6E73-84C2-47FD-9E23-2320AAAF40AC}" srcId="{4BA719AA-6EC1-4F18-ABDB-3D295EAB7051}" destId="{1911DD54-8704-480D-8983-179F8BAEFB02}" srcOrd="2" destOrd="0" parTransId="{C336D8A5-A345-4DD1-949C-65A8A6EF5ED9}" sibTransId="{29F54098-EB58-46A6-998B-9224F84C4490}"/>
    <dgm:cxn modelId="{8911778F-A84E-4350-968D-D8768B394CBC}" srcId="{1911DD54-8704-480D-8983-179F8BAEFB02}" destId="{93020B8B-2FBA-4360-BFFF-B1564EFF2737}" srcOrd="1" destOrd="0" parTransId="{F2FF67C1-617C-4B28-87B9-D6490461F33B}" sibTransId="{127DA20F-E2BF-4C94-AB57-887DAD5C6831}"/>
    <dgm:cxn modelId="{79D2A09A-315F-9D44-8159-7BC5CD745A0D}" type="presOf" srcId="{93020B8B-2FBA-4360-BFFF-B1564EFF2737}" destId="{09C7C37F-0739-AD40-A3D8-3D80464EF3DA}" srcOrd="0" destOrd="0" presId="urn:microsoft.com/office/officeart/2005/8/layout/process4"/>
    <dgm:cxn modelId="{FB9DB5B3-7C5A-4DF4-9943-95952164C8DB}" srcId="{4BA719AA-6EC1-4F18-ABDB-3D295EAB7051}" destId="{1DCEEA07-A061-4133-BCC1-F5D2C9AB21DE}" srcOrd="1" destOrd="0" parTransId="{07C3FEF2-4A5F-4D3F-821C-8C02D409ACE4}" sibTransId="{6E06FFA1-B6A8-4C3B-B119-15140A411882}"/>
    <dgm:cxn modelId="{89F026D0-1DCF-854E-B8DC-27116EC93D50}" type="presOf" srcId="{1DCEEA07-A061-4133-BCC1-F5D2C9AB21DE}" destId="{B71A96C0-A75B-5946-8BE2-DDD61D5585E0}" srcOrd="0" destOrd="0" presId="urn:microsoft.com/office/officeart/2005/8/layout/process4"/>
    <dgm:cxn modelId="{B42B57C2-6BBD-ED48-B9A7-0B0A32116ED2}" type="presParOf" srcId="{E998976E-FF05-1E4E-A110-F5FADB7093FF}" destId="{8D072FBE-A158-F941-A589-15ECBDD742E5}" srcOrd="0" destOrd="0" presId="urn:microsoft.com/office/officeart/2005/8/layout/process4"/>
    <dgm:cxn modelId="{4ACDFD1A-3C7B-6C42-AC64-945BBF60624B}" type="presParOf" srcId="{8D072FBE-A158-F941-A589-15ECBDD742E5}" destId="{4C0A7BEA-8769-AA43-AC11-42AB23F93B46}" srcOrd="0" destOrd="0" presId="urn:microsoft.com/office/officeart/2005/8/layout/process4"/>
    <dgm:cxn modelId="{871EBFEB-4B74-2444-95B9-E6E2A22B5C48}" type="presParOf" srcId="{8D072FBE-A158-F941-A589-15ECBDD742E5}" destId="{44FB7A3A-2011-EE4C-B4EA-25DE1D47495F}" srcOrd="1" destOrd="0" presId="urn:microsoft.com/office/officeart/2005/8/layout/process4"/>
    <dgm:cxn modelId="{B7A1A1BC-F488-C643-A2B5-E136AEBE167C}" type="presParOf" srcId="{8D072FBE-A158-F941-A589-15ECBDD742E5}" destId="{B80EAD41-07D5-3645-AAC3-D5D1CC0EB040}" srcOrd="2" destOrd="0" presId="urn:microsoft.com/office/officeart/2005/8/layout/process4"/>
    <dgm:cxn modelId="{948D657C-1E20-8C4E-85F4-CB2E7F9F876E}" type="presParOf" srcId="{B80EAD41-07D5-3645-AAC3-D5D1CC0EB040}" destId="{8FB40481-9C3B-854D-ACE1-93293ABF3BC3}" srcOrd="0" destOrd="0" presId="urn:microsoft.com/office/officeart/2005/8/layout/process4"/>
    <dgm:cxn modelId="{0D7BD944-22B5-D040-A6EE-96462ED3BC4F}" type="presParOf" srcId="{B80EAD41-07D5-3645-AAC3-D5D1CC0EB040}" destId="{09C7C37F-0739-AD40-A3D8-3D80464EF3DA}" srcOrd="1" destOrd="0" presId="urn:microsoft.com/office/officeart/2005/8/layout/process4"/>
    <dgm:cxn modelId="{62D02B48-0606-9F47-808C-B0246701B008}" type="presParOf" srcId="{E998976E-FF05-1E4E-A110-F5FADB7093FF}" destId="{FB4606CC-CAC0-B042-B77B-CD35BDA96B7D}" srcOrd="1" destOrd="0" presId="urn:microsoft.com/office/officeart/2005/8/layout/process4"/>
    <dgm:cxn modelId="{E1043BA0-B19F-8746-8D93-8A5BE1491386}" type="presParOf" srcId="{E998976E-FF05-1E4E-A110-F5FADB7093FF}" destId="{7D37DB69-2F26-D248-9193-989CE3DABC97}" srcOrd="2" destOrd="0" presId="urn:microsoft.com/office/officeart/2005/8/layout/process4"/>
    <dgm:cxn modelId="{CFF07958-1EB7-D24E-9F57-5C44B6193A5F}" type="presParOf" srcId="{7D37DB69-2F26-D248-9193-989CE3DABC97}" destId="{B71A96C0-A75B-5946-8BE2-DDD61D5585E0}" srcOrd="0" destOrd="0" presId="urn:microsoft.com/office/officeart/2005/8/layout/process4"/>
    <dgm:cxn modelId="{67039171-40AC-A14D-B8A5-9C491243A97F}" type="presParOf" srcId="{E998976E-FF05-1E4E-A110-F5FADB7093FF}" destId="{DC40EEDC-01FF-A541-9262-DD9AA8C73D29}" srcOrd="3" destOrd="0" presId="urn:microsoft.com/office/officeart/2005/8/layout/process4"/>
    <dgm:cxn modelId="{619C3CA5-A0F9-AD4D-9E99-501181040B78}" type="presParOf" srcId="{E998976E-FF05-1E4E-A110-F5FADB7093FF}" destId="{C8D4768B-3634-7D47-A3C1-2D479FC61B6C}" srcOrd="4" destOrd="0" presId="urn:microsoft.com/office/officeart/2005/8/layout/process4"/>
    <dgm:cxn modelId="{0EF5F48D-10A8-1C42-B783-24CD32582625}" type="presParOf" srcId="{C8D4768B-3634-7D47-A3C1-2D479FC61B6C}" destId="{B554F584-A5EE-ED4C-8360-5052747A2EA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893FA8-7AAB-4072-BE2B-929FEF1702FF}"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0C4A8A6F-320A-49E1-929E-2096D04CEC8B}">
      <dgm:prSet custT="1"/>
      <dgm:spPr/>
      <dgm:t>
        <a:bodyPr/>
        <a:lstStyle/>
        <a:p>
          <a:r>
            <a:rPr lang="en-US" sz="2600" dirty="0"/>
            <a:t>Revitalizing traditional infostealers</a:t>
          </a:r>
          <a:br>
            <a:rPr lang="en-US" sz="1900" dirty="0"/>
          </a:br>
          <a:endParaRPr lang="en-US" sz="1900" dirty="0"/>
        </a:p>
      </dgm:t>
    </dgm:pt>
    <dgm:pt modelId="{DE93650F-900C-44FA-B392-52E9BC2B3A42}" type="parTrans" cxnId="{06337938-F5BB-4A19-9317-32F277126F9A}">
      <dgm:prSet/>
      <dgm:spPr/>
      <dgm:t>
        <a:bodyPr/>
        <a:lstStyle/>
        <a:p>
          <a:endParaRPr lang="en-US"/>
        </a:p>
      </dgm:t>
    </dgm:pt>
    <dgm:pt modelId="{07B271C4-5633-4535-B53C-17AD33E005E4}" type="sibTrans" cxnId="{06337938-F5BB-4A19-9317-32F277126F9A}">
      <dgm:prSet/>
      <dgm:spPr/>
      <dgm:t>
        <a:bodyPr/>
        <a:lstStyle/>
        <a:p>
          <a:pPr rtl="0"/>
          <a:endParaRPr lang="en-US"/>
        </a:p>
      </dgm:t>
    </dgm:pt>
    <dgm:pt modelId="{30390167-4089-44E2-A8E9-5D685929266E}">
      <dgm:prSet custT="1"/>
      <dgm:spPr/>
      <dgm:t>
        <a:bodyPr/>
        <a:lstStyle/>
        <a:p>
          <a:pPr rtl="0"/>
          <a:r>
            <a:rPr lang="en-US" sz="2600" dirty="0"/>
            <a:t>Same techniques, new targets</a:t>
          </a:r>
        </a:p>
      </dgm:t>
    </dgm:pt>
    <dgm:pt modelId="{23EC9F99-7D6E-456F-8349-C420A2BF52D6}" type="parTrans" cxnId="{DE8DE5E5-12DF-405D-8B0F-4BFEB9338A86}">
      <dgm:prSet/>
      <dgm:spPr/>
      <dgm:t>
        <a:bodyPr/>
        <a:lstStyle/>
        <a:p>
          <a:endParaRPr lang="en-US"/>
        </a:p>
      </dgm:t>
    </dgm:pt>
    <dgm:pt modelId="{36FC1D78-8513-4038-882C-41F3A8D9A456}" type="sibTrans" cxnId="{DE8DE5E5-12DF-405D-8B0F-4BFEB9338A86}">
      <dgm:prSet/>
      <dgm:spPr/>
      <dgm:t>
        <a:bodyPr/>
        <a:lstStyle/>
        <a:p>
          <a:endParaRPr lang="en-US"/>
        </a:p>
      </dgm:t>
    </dgm:pt>
    <dgm:pt modelId="{A01EA564-3FB2-49B8-AB88-8C8B6D2CCD3E}">
      <dgm:prSet custT="1"/>
      <dgm:spPr/>
      <dgm:t>
        <a:bodyPr/>
        <a:lstStyle/>
        <a:p>
          <a:pPr rtl="0"/>
          <a:r>
            <a:rPr lang="en-US" sz="2600" dirty="0"/>
            <a:t>Individuals – Companies – Exchanges</a:t>
          </a:r>
        </a:p>
      </dgm:t>
    </dgm:pt>
    <dgm:pt modelId="{3CB29F36-7152-4A54-BB4F-DDE3EC2EB585}" type="parTrans" cxnId="{E040FA29-953D-49D7-AE53-C659E0395922}">
      <dgm:prSet/>
      <dgm:spPr/>
      <dgm:t>
        <a:bodyPr/>
        <a:lstStyle/>
        <a:p>
          <a:endParaRPr lang="en-US"/>
        </a:p>
      </dgm:t>
    </dgm:pt>
    <dgm:pt modelId="{5532FDE2-1E4E-4B93-8D2C-B53916F3C018}" type="sibTrans" cxnId="{E040FA29-953D-49D7-AE53-C659E0395922}">
      <dgm:prSet/>
      <dgm:spPr/>
      <dgm:t>
        <a:bodyPr/>
        <a:lstStyle/>
        <a:p>
          <a:endParaRPr lang="en-US"/>
        </a:p>
      </dgm:t>
    </dgm:pt>
    <dgm:pt modelId="{4E042E13-39F4-2748-B7EF-9BEA8174843E}" type="pres">
      <dgm:prSet presAssocID="{14893FA8-7AAB-4072-BE2B-929FEF1702FF}" presName="outerComposite" presStyleCnt="0">
        <dgm:presLayoutVars>
          <dgm:chMax val="5"/>
          <dgm:dir/>
          <dgm:resizeHandles val="exact"/>
        </dgm:presLayoutVars>
      </dgm:prSet>
      <dgm:spPr/>
    </dgm:pt>
    <dgm:pt modelId="{C1CC49E2-1E82-2F4C-A1DF-1AE116D75E7A}" type="pres">
      <dgm:prSet presAssocID="{14893FA8-7AAB-4072-BE2B-929FEF1702FF}" presName="dummyMaxCanvas" presStyleCnt="0">
        <dgm:presLayoutVars/>
      </dgm:prSet>
      <dgm:spPr/>
    </dgm:pt>
    <dgm:pt modelId="{BC0C7288-AA73-AE49-A66F-8528F8834D51}" type="pres">
      <dgm:prSet presAssocID="{14893FA8-7AAB-4072-BE2B-929FEF1702FF}" presName="ThreeNodes_1" presStyleLbl="node1" presStyleIdx="0" presStyleCnt="3" custScaleX="95494" custLinFactNeighborX="1">
        <dgm:presLayoutVars>
          <dgm:bulletEnabled val="1"/>
        </dgm:presLayoutVars>
      </dgm:prSet>
      <dgm:spPr/>
    </dgm:pt>
    <dgm:pt modelId="{E1BC78D5-BA7F-8643-AD38-0BD5CF54E229}" type="pres">
      <dgm:prSet presAssocID="{14893FA8-7AAB-4072-BE2B-929FEF1702FF}" presName="ThreeNodes_2" presStyleLbl="node1" presStyleIdx="1" presStyleCnt="3" custLinFactNeighborX="3527" custLinFactNeighborY="-1576">
        <dgm:presLayoutVars>
          <dgm:bulletEnabled val="1"/>
        </dgm:presLayoutVars>
      </dgm:prSet>
      <dgm:spPr/>
    </dgm:pt>
    <dgm:pt modelId="{C32DB854-98C9-8443-B4CC-31DBA98ADDA9}" type="pres">
      <dgm:prSet presAssocID="{14893FA8-7AAB-4072-BE2B-929FEF1702FF}" presName="ThreeNodes_3" presStyleLbl="node1" presStyleIdx="2" presStyleCnt="3" custScaleX="94432" custLinFactNeighborX="1788">
        <dgm:presLayoutVars>
          <dgm:bulletEnabled val="1"/>
        </dgm:presLayoutVars>
      </dgm:prSet>
      <dgm:spPr/>
    </dgm:pt>
    <dgm:pt modelId="{C4FE0BE7-A702-574A-8E1E-4E170E08C8BB}" type="pres">
      <dgm:prSet presAssocID="{14893FA8-7AAB-4072-BE2B-929FEF1702FF}" presName="ThreeConn_1-2" presStyleLbl="fgAccFollowNode1" presStyleIdx="0" presStyleCnt="2" custLinFactNeighborX="-43650">
        <dgm:presLayoutVars>
          <dgm:bulletEnabled val="1"/>
        </dgm:presLayoutVars>
      </dgm:prSet>
      <dgm:spPr/>
    </dgm:pt>
    <dgm:pt modelId="{019B7158-1C81-CF45-977E-C761589552A3}" type="pres">
      <dgm:prSet presAssocID="{14893FA8-7AAB-4072-BE2B-929FEF1702FF}" presName="ThreeConn_2-3" presStyleLbl="fgAccFollowNode1" presStyleIdx="1" presStyleCnt="2">
        <dgm:presLayoutVars>
          <dgm:bulletEnabled val="1"/>
        </dgm:presLayoutVars>
      </dgm:prSet>
      <dgm:spPr/>
    </dgm:pt>
    <dgm:pt modelId="{60D5D8D2-749D-BE4B-96E1-073B3CC6FB22}" type="pres">
      <dgm:prSet presAssocID="{14893FA8-7AAB-4072-BE2B-929FEF1702FF}" presName="ThreeNodes_1_text" presStyleLbl="node1" presStyleIdx="2" presStyleCnt="3">
        <dgm:presLayoutVars>
          <dgm:bulletEnabled val="1"/>
        </dgm:presLayoutVars>
      </dgm:prSet>
      <dgm:spPr/>
    </dgm:pt>
    <dgm:pt modelId="{CB69CE67-4704-C74C-9858-46C0F9A21349}" type="pres">
      <dgm:prSet presAssocID="{14893FA8-7AAB-4072-BE2B-929FEF1702FF}" presName="ThreeNodes_2_text" presStyleLbl="node1" presStyleIdx="2" presStyleCnt="3">
        <dgm:presLayoutVars>
          <dgm:bulletEnabled val="1"/>
        </dgm:presLayoutVars>
      </dgm:prSet>
      <dgm:spPr/>
    </dgm:pt>
    <dgm:pt modelId="{7726247E-1268-7142-ADC0-4F76AF78FED8}" type="pres">
      <dgm:prSet presAssocID="{14893FA8-7AAB-4072-BE2B-929FEF1702FF}" presName="ThreeNodes_3_text" presStyleLbl="node1" presStyleIdx="2" presStyleCnt="3">
        <dgm:presLayoutVars>
          <dgm:bulletEnabled val="1"/>
        </dgm:presLayoutVars>
      </dgm:prSet>
      <dgm:spPr/>
    </dgm:pt>
  </dgm:ptLst>
  <dgm:cxnLst>
    <dgm:cxn modelId="{DF64EC20-9699-BF46-852A-21EBB218AA59}" type="presOf" srcId="{14893FA8-7AAB-4072-BE2B-929FEF1702FF}" destId="{4E042E13-39F4-2748-B7EF-9BEA8174843E}" srcOrd="0" destOrd="0" presId="urn:microsoft.com/office/officeart/2005/8/layout/vProcess5"/>
    <dgm:cxn modelId="{E040FA29-953D-49D7-AE53-C659E0395922}" srcId="{14893FA8-7AAB-4072-BE2B-929FEF1702FF}" destId="{A01EA564-3FB2-49B8-AB88-8C8B6D2CCD3E}" srcOrd="2" destOrd="0" parTransId="{3CB29F36-7152-4A54-BB4F-DDE3EC2EB585}" sibTransId="{5532FDE2-1E4E-4B93-8D2C-B53916F3C018}"/>
    <dgm:cxn modelId="{4A6B2731-831A-B841-8D92-0D568F824F18}" type="presOf" srcId="{0C4A8A6F-320A-49E1-929E-2096D04CEC8B}" destId="{BC0C7288-AA73-AE49-A66F-8528F8834D51}" srcOrd="0" destOrd="0" presId="urn:microsoft.com/office/officeart/2005/8/layout/vProcess5"/>
    <dgm:cxn modelId="{06337938-F5BB-4A19-9317-32F277126F9A}" srcId="{14893FA8-7AAB-4072-BE2B-929FEF1702FF}" destId="{0C4A8A6F-320A-49E1-929E-2096D04CEC8B}" srcOrd="0" destOrd="0" parTransId="{DE93650F-900C-44FA-B392-52E9BC2B3A42}" sibTransId="{07B271C4-5633-4535-B53C-17AD33E005E4}"/>
    <dgm:cxn modelId="{E2C6C642-9A30-7F46-8CC6-4BB822A5EDA3}" type="presOf" srcId="{A01EA564-3FB2-49B8-AB88-8C8B6D2CCD3E}" destId="{7726247E-1268-7142-ADC0-4F76AF78FED8}" srcOrd="1" destOrd="0" presId="urn:microsoft.com/office/officeart/2005/8/layout/vProcess5"/>
    <dgm:cxn modelId="{D759F160-10DB-E746-961D-75C9B6313CF3}" type="presOf" srcId="{A01EA564-3FB2-49B8-AB88-8C8B6D2CCD3E}" destId="{C32DB854-98C9-8443-B4CC-31DBA98ADDA9}" srcOrd="0" destOrd="0" presId="urn:microsoft.com/office/officeart/2005/8/layout/vProcess5"/>
    <dgm:cxn modelId="{82B0A069-2AFC-3646-977B-246CF0FE6B0E}" type="presOf" srcId="{30390167-4089-44E2-A8E9-5D685929266E}" destId="{E1BC78D5-BA7F-8643-AD38-0BD5CF54E229}" srcOrd="0" destOrd="0" presId="urn:microsoft.com/office/officeart/2005/8/layout/vProcess5"/>
    <dgm:cxn modelId="{03AD837E-42A4-6F43-9593-9D3F133965D7}" type="presOf" srcId="{07B271C4-5633-4535-B53C-17AD33E005E4}" destId="{C4FE0BE7-A702-574A-8E1E-4E170E08C8BB}" srcOrd="0" destOrd="0" presId="urn:microsoft.com/office/officeart/2005/8/layout/vProcess5"/>
    <dgm:cxn modelId="{25194495-302D-3643-833E-EAE9C30024F0}" type="presOf" srcId="{30390167-4089-44E2-A8E9-5D685929266E}" destId="{CB69CE67-4704-C74C-9858-46C0F9A21349}" srcOrd="1" destOrd="0" presId="urn:microsoft.com/office/officeart/2005/8/layout/vProcess5"/>
    <dgm:cxn modelId="{AA00D3C9-D494-564C-B73D-2A603044909F}" type="presOf" srcId="{0C4A8A6F-320A-49E1-929E-2096D04CEC8B}" destId="{60D5D8D2-749D-BE4B-96E1-073B3CC6FB22}" srcOrd="1" destOrd="0" presId="urn:microsoft.com/office/officeart/2005/8/layout/vProcess5"/>
    <dgm:cxn modelId="{DE8DE5E5-12DF-405D-8B0F-4BFEB9338A86}" srcId="{14893FA8-7AAB-4072-BE2B-929FEF1702FF}" destId="{30390167-4089-44E2-A8E9-5D685929266E}" srcOrd="1" destOrd="0" parTransId="{23EC9F99-7D6E-456F-8349-C420A2BF52D6}" sibTransId="{36FC1D78-8513-4038-882C-41F3A8D9A456}"/>
    <dgm:cxn modelId="{8BDB88FE-0368-A44C-A3F0-840FF1B866FD}" type="presOf" srcId="{36FC1D78-8513-4038-882C-41F3A8D9A456}" destId="{019B7158-1C81-CF45-977E-C761589552A3}" srcOrd="0" destOrd="0" presId="urn:microsoft.com/office/officeart/2005/8/layout/vProcess5"/>
    <dgm:cxn modelId="{CD6F9BAB-2FBC-DE4E-AB80-899D78A04AF4}" type="presParOf" srcId="{4E042E13-39F4-2748-B7EF-9BEA8174843E}" destId="{C1CC49E2-1E82-2F4C-A1DF-1AE116D75E7A}" srcOrd="0" destOrd="0" presId="urn:microsoft.com/office/officeart/2005/8/layout/vProcess5"/>
    <dgm:cxn modelId="{58086A48-810D-314C-8607-155D925DDA5B}" type="presParOf" srcId="{4E042E13-39F4-2748-B7EF-9BEA8174843E}" destId="{BC0C7288-AA73-AE49-A66F-8528F8834D51}" srcOrd="1" destOrd="0" presId="urn:microsoft.com/office/officeart/2005/8/layout/vProcess5"/>
    <dgm:cxn modelId="{8631F97E-0D26-3C4B-9A66-992245B1AB7F}" type="presParOf" srcId="{4E042E13-39F4-2748-B7EF-9BEA8174843E}" destId="{E1BC78D5-BA7F-8643-AD38-0BD5CF54E229}" srcOrd="2" destOrd="0" presId="urn:microsoft.com/office/officeart/2005/8/layout/vProcess5"/>
    <dgm:cxn modelId="{8D4833F7-0444-C841-A027-A3E1F11ED0A3}" type="presParOf" srcId="{4E042E13-39F4-2748-B7EF-9BEA8174843E}" destId="{C32DB854-98C9-8443-B4CC-31DBA98ADDA9}" srcOrd="3" destOrd="0" presId="urn:microsoft.com/office/officeart/2005/8/layout/vProcess5"/>
    <dgm:cxn modelId="{62CE6F1A-1FAC-5843-B7AC-FA32776024B2}" type="presParOf" srcId="{4E042E13-39F4-2748-B7EF-9BEA8174843E}" destId="{C4FE0BE7-A702-574A-8E1E-4E170E08C8BB}" srcOrd="4" destOrd="0" presId="urn:microsoft.com/office/officeart/2005/8/layout/vProcess5"/>
    <dgm:cxn modelId="{0D93C4C0-4203-C049-9C7E-5B12F8F8489C}" type="presParOf" srcId="{4E042E13-39F4-2748-B7EF-9BEA8174843E}" destId="{019B7158-1C81-CF45-977E-C761589552A3}" srcOrd="5" destOrd="0" presId="urn:microsoft.com/office/officeart/2005/8/layout/vProcess5"/>
    <dgm:cxn modelId="{3FA4A493-0D08-834D-82DD-991B25C4E5E7}" type="presParOf" srcId="{4E042E13-39F4-2748-B7EF-9BEA8174843E}" destId="{60D5D8D2-749D-BE4B-96E1-073B3CC6FB22}" srcOrd="6" destOrd="0" presId="urn:microsoft.com/office/officeart/2005/8/layout/vProcess5"/>
    <dgm:cxn modelId="{3AF7F9AA-281B-044E-B91B-D5C649930A59}" type="presParOf" srcId="{4E042E13-39F4-2748-B7EF-9BEA8174843E}" destId="{CB69CE67-4704-C74C-9858-46C0F9A21349}" srcOrd="7" destOrd="0" presId="urn:microsoft.com/office/officeart/2005/8/layout/vProcess5"/>
    <dgm:cxn modelId="{6A34E674-A540-BC44-9F4E-3D33A633A1D8}" type="presParOf" srcId="{4E042E13-39F4-2748-B7EF-9BEA8174843E}" destId="{7726247E-1268-7142-ADC0-4F76AF78FED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1215DD-B2FE-4B94-912D-3B3A92F6598C}"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35DFC8CD-40B6-4D3B-9CCE-B3344760124D}">
      <dgm:prSet/>
      <dgm:spPr/>
      <dgm:t>
        <a:bodyPr/>
        <a:lstStyle/>
        <a:p>
          <a:pPr>
            <a:lnSpc>
              <a:spcPct val="100000"/>
            </a:lnSpc>
          </a:pPr>
          <a:r>
            <a:rPr lang="en-US"/>
            <a:t>Ransomware –The rise and fall</a:t>
          </a:r>
          <a:br>
            <a:rPr lang="en-US"/>
          </a:br>
          <a:endParaRPr lang="en-US"/>
        </a:p>
      </dgm:t>
    </dgm:pt>
    <dgm:pt modelId="{EB64A63B-CF52-40FE-A3A2-D05FCE0DE8A4}" type="parTrans" cxnId="{42A19AED-1924-4182-8B98-444F6F9AD23A}">
      <dgm:prSet/>
      <dgm:spPr/>
      <dgm:t>
        <a:bodyPr/>
        <a:lstStyle/>
        <a:p>
          <a:endParaRPr lang="en-US"/>
        </a:p>
      </dgm:t>
    </dgm:pt>
    <dgm:pt modelId="{07BE0263-C849-4F54-803D-E017EE19E530}" type="sibTrans" cxnId="{42A19AED-1924-4182-8B98-444F6F9AD23A}">
      <dgm:prSet/>
      <dgm:spPr/>
      <dgm:t>
        <a:bodyPr/>
        <a:lstStyle/>
        <a:p>
          <a:pPr>
            <a:lnSpc>
              <a:spcPct val="100000"/>
            </a:lnSpc>
          </a:pPr>
          <a:endParaRPr lang="en-US"/>
        </a:p>
      </dgm:t>
    </dgm:pt>
    <dgm:pt modelId="{9AF7BC6A-D332-4B50-AF9B-7D439E04D39B}">
      <dgm:prSet/>
      <dgm:spPr/>
      <dgm:t>
        <a:bodyPr/>
        <a:lstStyle/>
        <a:p>
          <a:pPr>
            <a:lnSpc>
              <a:spcPct val="100000"/>
            </a:lnSpc>
          </a:pPr>
          <a:r>
            <a:rPr lang="en-US"/>
            <a:t>Increase crypto adoption globally</a:t>
          </a:r>
          <a:br>
            <a:rPr lang="en-US"/>
          </a:br>
          <a:endParaRPr lang="en-US"/>
        </a:p>
      </dgm:t>
    </dgm:pt>
    <dgm:pt modelId="{DE05DE5D-24F8-4AC1-9245-581892CDA154}" type="parTrans" cxnId="{2FE659C3-73EC-4E6C-953A-86970C29854D}">
      <dgm:prSet/>
      <dgm:spPr/>
      <dgm:t>
        <a:bodyPr/>
        <a:lstStyle/>
        <a:p>
          <a:endParaRPr lang="en-US"/>
        </a:p>
      </dgm:t>
    </dgm:pt>
    <dgm:pt modelId="{DF2EB7C2-37C5-4DAC-BD35-7AE310502438}" type="sibTrans" cxnId="{2FE659C3-73EC-4E6C-953A-86970C29854D}">
      <dgm:prSet/>
      <dgm:spPr/>
      <dgm:t>
        <a:bodyPr/>
        <a:lstStyle/>
        <a:p>
          <a:pPr>
            <a:lnSpc>
              <a:spcPct val="100000"/>
            </a:lnSpc>
          </a:pPr>
          <a:endParaRPr lang="en-US"/>
        </a:p>
      </dgm:t>
    </dgm:pt>
    <dgm:pt modelId="{5E54C130-FC88-4AFF-ACA6-99078A4D6858}">
      <dgm:prSet/>
      <dgm:spPr/>
      <dgm:t>
        <a:bodyPr/>
        <a:lstStyle/>
        <a:p>
          <a:pPr>
            <a:lnSpc>
              <a:spcPct val="100000"/>
            </a:lnSpc>
          </a:pPr>
          <a:r>
            <a:rPr lang="en-US"/>
            <a:t>Advances in software</a:t>
          </a:r>
          <a:br>
            <a:rPr lang="en-US"/>
          </a:br>
          <a:endParaRPr lang="en-US"/>
        </a:p>
      </dgm:t>
    </dgm:pt>
    <dgm:pt modelId="{BCFBF2D2-53BD-4B54-B54A-7D50CDCCC798}" type="parTrans" cxnId="{8A3700DD-A6A3-4948-9DB3-6A9B2B043159}">
      <dgm:prSet/>
      <dgm:spPr/>
      <dgm:t>
        <a:bodyPr/>
        <a:lstStyle/>
        <a:p>
          <a:endParaRPr lang="en-US"/>
        </a:p>
      </dgm:t>
    </dgm:pt>
    <dgm:pt modelId="{17517B0C-34AC-4315-934E-71FECCFB8F38}" type="sibTrans" cxnId="{8A3700DD-A6A3-4948-9DB3-6A9B2B043159}">
      <dgm:prSet/>
      <dgm:spPr/>
      <dgm:t>
        <a:bodyPr/>
        <a:lstStyle/>
        <a:p>
          <a:pPr>
            <a:lnSpc>
              <a:spcPct val="100000"/>
            </a:lnSpc>
          </a:pPr>
          <a:endParaRPr lang="en-US"/>
        </a:p>
      </dgm:t>
    </dgm:pt>
    <dgm:pt modelId="{407D43D2-268E-4E29-8A35-A756F2F43CC8}">
      <dgm:prSet/>
      <dgm:spPr/>
      <dgm:t>
        <a:bodyPr/>
        <a:lstStyle/>
        <a:p>
          <a:pPr>
            <a:lnSpc>
              <a:spcPct val="100000"/>
            </a:lnSpc>
          </a:pPr>
          <a:r>
            <a:rPr lang="en-US"/>
            <a:t>Increased sophistication in attacks</a:t>
          </a:r>
        </a:p>
      </dgm:t>
    </dgm:pt>
    <dgm:pt modelId="{641E9A46-D76F-4379-8A87-96DDB33DBDA0}" type="parTrans" cxnId="{945AD08E-6D87-42D0-A382-8172F015B2E5}">
      <dgm:prSet/>
      <dgm:spPr/>
      <dgm:t>
        <a:bodyPr/>
        <a:lstStyle/>
        <a:p>
          <a:endParaRPr lang="en-US"/>
        </a:p>
      </dgm:t>
    </dgm:pt>
    <dgm:pt modelId="{12F30452-F143-4567-A0B0-890E76358024}" type="sibTrans" cxnId="{945AD08E-6D87-42D0-A382-8172F015B2E5}">
      <dgm:prSet/>
      <dgm:spPr/>
      <dgm:t>
        <a:bodyPr/>
        <a:lstStyle/>
        <a:p>
          <a:endParaRPr lang="en-US"/>
        </a:p>
      </dgm:t>
    </dgm:pt>
    <dgm:pt modelId="{CF51E5BB-6764-4553-BD8D-332E7BF0715C}" type="pres">
      <dgm:prSet presAssocID="{281215DD-B2FE-4B94-912D-3B3A92F6598C}" presName="root" presStyleCnt="0">
        <dgm:presLayoutVars>
          <dgm:dir/>
          <dgm:resizeHandles val="exact"/>
        </dgm:presLayoutVars>
      </dgm:prSet>
      <dgm:spPr/>
    </dgm:pt>
    <dgm:pt modelId="{470EF661-9EA1-4F5D-AD20-87D5D04A0EA4}" type="pres">
      <dgm:prSet presAssocID="{281215DD-B2FE-4B94-912D-3B3A92F6598C}" presName="container" presStyleCnt="0">
        <dgm:presLayoutVars>
          <dgm:dir/>
          <dgm:resizeHandles val="exact"/>
        </dgm:presLayoutVars>
      </dgm:prSet>
      <dgm:spPr/>
    </dgm:pt>
    <dgm:pt modelId="{97A3E832-1704-48B1-9198-E729E5AD7D2B}" type="pres">
      <dgm:prSet presAssocID="{35DFC8CD-40B6-4D3B-9CCE-B3344760124D}" presName="compNode" presStyleCnt="0"/>
      <dgm:spPr/>
    </dgm:pt>
    <dgm:pt modelId="{1F540838-8637-43CA-A76D-32AF294BCB12}" type="pres">
      <dgm:prSet presAssocID="{35DFC8CD-40B6-4D3B-9CCE-B3344760124D}" presName="iconBgRect" presStyleLbl="bgShp" presStyleIdx="0" presStyleCnt="4"/>
      <dgm:spPr/>
    </dgm:pt>
    <dgm:pt modelId="{F4EDAD26-3DB8-4830-807B-A0777F726A80}" type="pres">
      <dgm:prSet presAssocID="{35DFC8CD-40B6-4D3B-9CCE-B334476012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C1C614E3-8502-4B2C-8C70-1DE6080DEBCB}" type="pres">
      <dgm:prSet presAssocID="{35DFC8CD-40B6-4D3B-9CCE-B3344760124D}" presName="spaceRect" presStyleCnt="0"/>
      <dgm:spPr/>
    </dgm:pt>
    <dgm:pt modelId="{D33C78D8-40E9-4BC0-B28A-2F88982DC012}" type="pres">
      <dgm:prSet presAssocID="{35DFC8CD-40B6-4D3B-9CCE-B3344760124D}" presName="textRect" presStyleLbl="revTx" presStyleIdx="0" presStyleCnt="4">
        <dgm:presLayoutVars>
          <dgm:chMax val="1"/>
          <dgm:chPref val="1"/>
        </dgm:presLayoutVars>
      </dgm:prSet>
      <dgm:spPr/>
    </dgm:pt>
    <dgm:pt modelId="{450278D6-A31F-4488-B364-5222949BD702}" type="pres">
      <dgm:prSet presAssocID="{07BE0263-C849-4F54-803D-E017EE19E530}" presName="sibTrans" presStyleLbl="sibTrans2D1" presStyleIdx="0" presStyleCnt="0"/>
      <dgm:spPr/>
    </dgm:pt>
    <dgm:pt modelId="{27E08D8B-296C-4311-90E7-24EBE790D04F}" type="pres">
      <dgm:prSet presAssocID="{9AF7BC6A-D332-4B50-AF9B-7D439E04D39B}" presName="compNode" presStyleCnt="0"/>
      <dgm:spPr/>
    </dgm:pt>
    <dgm:pt modelId="{908E23A4-B690-4FE3-B0A8-BF8583D060C7}" type="pres">
      <dgm:prSet presAssocID="{9AF7BC6A-D332-4B50-AF9B-7D439E04D39B}" presName="iconBgRect" presStyleLbl="bgShp" presStyleIdx="1" presStyleCnt="4"/>
      <dgm:spPr/>
    </dgm:pt>
    <dgm:pt modelId="{C119250C-099D-4907-940D-D9EA75E46B72}" type="pres">
      <dgm:prSet presAssocID="{9AF7BC6A-D332-4B50-AF9B-7D439E04D39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9108BF3C-C4C7-4D35-BDAA-F4676873AA11}" type="pres">
      <dgm:prSet presAssocID="{9AF7BC6A-D332-4B50-AF9B-7D439E04D39B}" presName="spaceRect" presStyleCnt="0"/>
      <dgm:spPr/>
    </dgm:pt>
    <dgm:pt modelId="{4356CB10-B8E1-40AB-9E01-CAAE84EE4D19}" type="pres">
      <dgm:prSet presAssocID="{9AF7BC6A-D332-4B50-AF9B-7D439E04D39B}" presName="textRect" presStyleLbl="revTx" presStyleIdx="1" presStyleCnt="4">
        <dgm:presLayoutVars>
          <dgm:chMax val="1"/>
          <dgm:chPref val="1"/>
        </dgm:presLayoutVars>
      </dgm:prSet>
      <dgm:spPr/>
    </dgm:pt>
    <dgm:pt modelId="{B1E993B4-0139-47CE-8EF0-F2DB1F1FD6BA}" type="pres">
      <dgm:prSet presAssocID="{DF2EB7C2-37C5-4DAC-BD35-7AE310502438}" presName="sibTrans" presStyleLbl="sibTrans2D1" presStyleIdx="0" presStyleCnt="0"/>
      <dgm:spPr/>
    </dgm:pt>
    <dgm:pt modelId="{371FC9DF-412D-4ED7-BA5A-B29AF891E819}" type="pres">
      <dgm:prSet presAssocID="{5E54C130-FC88-4AFF-ACA6-99078A4D6858}" presName="compNode" presStyleCnt="0"/>
      <dgm:spPr/>
    </dgm:pt>
    <dgm:pt modelId="{474B0D16-2112-4DA2-B5B0-F56563A261AA}" type="pres">
      <dgm:prSet presAssocID="{5E54C130-FC88-4AFF-ACA6-99078A4D6858}" presName="iconBgRect" presStyleLbl="bgShp" presStyleIdx="2" presStyleCnt="4"/>
      <dgm:spPr/>
    </dgm:pt>
    <dgm:pt modelId="{59805A4B-3810-4A28-8EA7-25DC3CE77CFD}" type="pres">
      <dgm:prSet presAssocID="{5E54C130-FC88-4AFF-ACA6-99078A4D685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4F1AFC7B-1177-4296-9F37-E3098610975B}" type="pres">
      <dgm:prSet presAssocID="{5E54C130-FC88-4AFF-ACA6-99078A4D6858}" presName="spaceRect" presStyleCnt="0"/>
      <dgm:spPr/>
    </dgm:pt>
    <dgm:pt modelId="{F3AA6C38-74AE-4EAF-9472-3288EF48AEAB}" type="pres">
      <dgm:prSet presAssocID="{5E54C130-FC88-4AFF-ACA6-99078A4D6858}" presName="textRect" presStyleLbl="revTx" presStyleIdx="2" presStyleCnt="4">
        <dgm:presLayoutVars>
          <dgm:chMax val="1"/>
          <dgm:chPref val="1"/>
        </dgm:presLayoutVars>
      </dgm:prSet>
      <dgm:spPr/>
    </dgm:pt>
    <dgm:pt modelId="{729741F7-D5FD-4852-B874-A844B58F34AA}" type="pres">
      <dgm:prSet presAssocID="{17517B0C-34AC-4315-934E-71FECCFB8F38}" presName="sibTrans" presStyleLbl="sibTrans2D1" presStyleIdx="0" presStyleCnt="0"/>
      <dgm:spPr/>
    </dgm:pt>
    <dgm:pt modelId="{9C2C83FB-7CA2-490E-9D19-174FFD0E2BF2}" type="pres">
      <dgm:prSet presAssocID="{407D43D2-268E-4E29-8A35-A756F2F43CC8}" presName="compNode" presStyleCnt="0"/>
      <dgm:spPr/>
    </dgm:pt>
    <dgm:pt modelId="{8E72FAD1-DB08-4D0F-871E-D92DFAC5F501}" type="pres">
      <dgm:prSet presAssocID="{407D43D2-268E-4E29-8A35-A756F2F43CC8}" presName="iconBgRect" presStyleLbl="bgShp" presStyleIdx="3" presStyleCnt="4"/>
      <dgm:spPr/>
    </dgm:pt>
    <dgm:pt modelId="{E539C707-D71C-471E-90D7-65F93A61A244}" type="pres">
      <dgm:prSet presAssocID="{407D43D2-268E-4E29-8A35-A756F2F43CC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FE9A9A03-D59C-4AEF-A71D-883D3E84613C}" type="pres">
      <dgm:prSet presAssocID="{407D43D2-268E-4E29-8A35-A756F2F43CC8}" presName="spaceRect" presStyleCnt="0"/>
      <dgm:spPr/>
    </dgm:pt>
    <dgm:pt modelId="{98997786-9EDB-416B-B9E0-D3A22B9A7480}" type="pres">
      <dgm:prSet presAssocID="{407D43D2-268E-4E29-8A35-A756F2F43CC8}" presName="textRect" presStyleLbl="revTx" presStyleIdx="3" presStyleCnt="4">
        <dgm:presLayoutVars>
          <dgm:chMax val="1"/>
          <dgm:chPref val="1"/>
        </dgm:presLayoutVars>
      </dgm:prSet>
      <dgm:spPr/>
    </dgm:pt>
  </dgm:ptLst>
  <dgm:cxnLst>
    <dgm:cxn modelId="{1B773429-2F6E-944F-8834-7D02293E57D8}" type="presOf" srcId="{17517B0C-34AC-4315-934E-71FECCFB8F38}" destId="{729741F7-D5FD-4852-B874-A844B58F34AA}" srcOrd="0" destOrd="0" presId="urn:microsoft.com/office/officeart/2018/2/layout/IconCircleList"/>
    <dgm:cxn modelId="{4E1BAF3B-EBFB-5446-8F01-A4CFACEB68EB}" type="presOf" srcId="{5E54C130-FC88-4AFF-ACA6-99078A4D6858}" destId="{F3AA6C38-74AE-4EAF-9472-3288EF48AEAB}" srcOrd="0" destOrd="0" presId="urn:microsoft.com/office/officeart/2018/2/layout/IconCircleList"/>
    <dgm:cxn modelId="{6945255E-41BB-B446-B7F9-A2E491423B08}" type="presOf" srcId="{9AF7BC6A-D332-4B50-AF9B-7D439E04D39B}" destId="{4356CB10-B8E1-40AB-9E01-CAAE84EE4D19}" srcOrd="0" destOrd="0" presId="urn:microsoft.com/office/officeart/2018/2/layout/IconCircleList"/>
    <dgm:cxn modelId="{7F178E74-E8DB-3444-9908-8AEB880BE50A}" type="presOf" srcId="{DF2EB7C2-37C5-4DAC-BD35-7AE310502438}" destId="{B1E993B4-0139-47CE-8EF0-F2DB1F1FD6BA}" srcOrd="0" destOrd="0" presId="urn:microsoft.com/office/officeart/2018/2/layout/IconCircleList"/>
    <dgm:cxn modelId="{CF5A8978-CE18-1F49-9D46-89136096F582}" type="presOf" srcId="{407D43D2-268E-4E29-8A35-A756F2F43CC8}" destId="{98997786-9EDB-416B-B9E0-D3A22B9A7480}" srcOrd="0" destOrd="0" presId="urn:microsoft.com/office/officeart/2018/2/layout/IconCircleList"/>
    <dgm:cxn modelId="{945AD08E-6D87-42D0-A382-8172F015B2E5}" srcId="{281215DD-B2FE-4B94-912D-3B3A92F6598C}" destId="{407D43D2-268E-4E29-8A35-A756F2F43CC8}" srcOrd="3" destOrd="0" parTransId="{641E9A46-D76F-4379-8A87-96DDB33DBDA0}" sibTransId="{12F30452-F143-4567-A0B0-890E76358024}"/>
    <dgm:cxn modelId="{5C468C9E-7B02-E94E-B078-C453DD5CFC0D}" type="presOf" srcId="{281215DD-B2FE-4B94-912D-3B3A92F6598C}" destId="{CF51E5BB-6764-4553-BD8D-332E7BF0715C}" srcOrd="0" destOrd="0" presId="urn:microsoft.com/office/officeart/2018/2/layout/IconCircleList"/>
    <dgm:cxn modelId="{2FE659C3-73EC-4E6C-953A-86970C29854D}" srcId="{281215DD-B2FE-4B94-912D-3B3A92F6598C}" destId="{9AF7BC6A-D332-4B50-AF9B-7D439E04D39B}" srcOrd="1" destOrd="0" parTransId="{DE05DE5D-24F8-4AC1-9245-581892CDA154}" sibTransId="{DF2EB7C2-37C5-4DAC-BD35-7AE310502438}"/>
    <dgm:cxn modelId="{8A3700DD-A6A3-4948-9DB3-6A9B2B043159}" srcId="{281215DD-B2FE-4B94-912D-3B3A92F6598C}" destId="{5E54C130-FC88-4AFF-ACA6-99078A4D6858}" srcOrd="2" destOrd="0" parTransId="{BCFBF2D2-53BD-4B54-B54A-7D50CDCCC798}" sibTransId="{17517B0C-34AC-4315-934E-71FECCFB8F38}"/>
    <dgm:cxn modelId="{8BD112DF-E1D6-B047-ADFE-9E0F35089CB9}" type="presOf" srcId="{35DFC8CD-40B6-4D3B-9CCE-B3344760124D}" destId="{D33C78D8-40E9-4BC0-B28A-2F88982DC012}" srcOrd="0" destOrd="0" presId="urn:microsoft.com/office/officeart/2018/2/layout/IconCircleList"/>
    <dgm:cxn modelId="{A1761BE0-37F3-5345-AAA4-1D71918A986F}" type="presOf" srcId="{07BE0263-C849-4F54-803D-E017EE19E530}" destId="{450278D6-A31F-4488-B364-5222949BD702}" srcOrd="0" destOrd="0" presId="urn:microsoft.com/office/officeart/2018/2/layout/IconCircleList"/>
    <dgm:cxn modelId="{42A19AED-1924-4182-8B98-444F6F9AD23A}" srcId="{281215DD-B2FE-4B94-912D-3B3A92F6598C}" destId="{35DFC8CD-40B6-4D3B-9CCE-B3344760124D}" srcOrd="0" destOrd="0" parTransId="{EB64A63B-CF52-40FE-A3A2-D05FCE0DE8A4}" sibTransId="{07BE0263-C849-4F54-803D-E017EE19E530}"/>
    <dgm:cxn modelId="{00682790-CEE2-1A4A-B133-98DE11818949}" type="presParOf" srcId="{CF51E5BB-6764-4553-BD8D-332E7BF0715C}" destId="{470EF661-9EA1-4F5D-AD20-87D5D04A0EA4}" srcOrd="0" destOrd="0" presId="urn:microsoft.com/office/officeart/2018/2/layout/IconCircleList"/>
    <dgm:cxn modelId="{25B96D4B-81AF-CF46-BF22-50F6DE84B61A}" type="presParOf" srcId="{470EF661-9EA1-4F5D-AD20-87D5D04A0EA4}" destId="{97A3E832-1704-48B1-9198-E729E5AD7D2B}" srcOrd="0" destOrd="0" presId="urn:microsoft.com/office/officeart/2018/2/layout/IconCircleList"/>
    <dgm:cxn modelId="{DEF01D35-7ABE-8842-B0E0-A535B5175C43}" type="presParOf" srcId="{97A3E832-1704-48B1-9198-E729E5AD7D2B}" destId="{1F540838-8637-43CA-A76D-32AF294BCB12}" srcOrd="0" destOrd="0" presId="urn:microsoft.com/office/officeart/2018/2/layout/IconCircleList"/>
    <dgm:cxn modelId="{AB4320D1-DB61-534C-9EAE-B4A46A599A57}" type="presParOf" srcId="{97A3E832-1704-48B1-9198-E729E5AD7D2B}" destId="{F4EDAD26-3DB8-4830-807B-A0777F726A80}" srcOrd="1" destOrd="0" presId="urn:microsoft.com/office/officeart/2018/2/layout/IconCircleList"/>
    <dgm:cxn modelId="{2044A712-DAE4-7E40-A950-A019FFF08326}" type="presParOf" srcId="{97A3E832-1704-48B1-9198-E729E5AD7D2B}" destId="{C1C614E3-8502-4B2C-8C70-1DE6080DEBCB}" srcOrd="2" destOrd="0" presId="urn:microsoft.com/office/officeart/2018/2/layout/IconCircleList"/>
    <dgm:cxn modelId="{812709ED-C208-C342-9E85-76C03A3D0310}" type="presParOf" srcId="{97A3E832-1704-48B1-9198-E729E5AD7D2B}" destId="{D33C78D8-40E9-4BC0-B28A-2F88982DC012}" srcOrd="3" destOrd="0" presId="urn:microsoft.com/office/officeart/2018/2/layout/IconCircleList"/>
    <dgm:cxn modelId="{774961C4-24F3-3D45-B7B5-0E8F9105C1E0}" type="presParOf" srcId="{470EF661-9EA1-4F5D-AD20-87D5D04A0EA4}" destId="{450278D6-A31F-4488-B364-5222949BD702}" srcOrd="1" destOrd="0" presId="urn:microsoft.com/office/officeart/2018/2/layout/IconCircleList"/>
    <dgm:cxn modelId="{E1747993-11EF-D247-B827-D0A105DF5A17}" type="presParOf" srcId="{470EF661-9EA1-4F5D-AD20-87D5D04A0EA4}" destId="{27E08D8B-296C-4311-90E7-24EBE790D04F}" srcOrd="2" destOrd="0" presId="urn:microsoft.com/office/officeart/2018/2/layout/IconCircleList"/>
    <dgm:cxn modelId="{A3EBFDB1-C863-4346-B4C0-7E09C79F243E}" type="presParOf" srcId="{27E08D8B-296C-4311-90E7-24EBE790D04F}" destId="{908E23A4-B690-4FE3-B0A8-BF8583D060C7}" srcOrd="0" destOrd="0" presId="urn:microsoft.com/office/officeart/2018/2/layout/IconCircleList"/>
    <dgm:cxn modelId="{F7C64C88-1B9C-264D-B806-B9958DF2835B}" type="presParOf" srcId="{27E08D8B-296C-4311-90E7-24EBE790D04F}" destId="{C119250C-099D-4907-940D-D9EA75E46B72}" srcOrd="1" destOrd="0" presId="urn:microsoft.com/office/officeart/2018/2/layout/IconCircleList"/>
    <dgm:cxn modelId="{E206E335-1C14-D94A-BDC4-D67C78D19AA2}" type="presParOf" srcId="{27E08D8B-296C-4311-90E7-24EBE790D04F}" destId="{9108BF3C-C4C7-4D35-BDAA-F4676873AA11}" srcOrd="2" destOrd="0" presId="urn:microsoft.com/office/officeart/2018/2/layout/IconCircleList"/>
    <dgm:cxn modelId="{0C406E2F-E8F7-3649-87D1-061355C0CF3E}" type="presParOf" srcId="{27E08D8B-296C-4311-90E7-24EBE790D04F}" destId="{4356CB10-B8E1-40AB-9E01-CAAE84EE4D19}" srcOrd="3" destOrd="0" presId="urn:microsoft.com/office/officeart/2018/2/layout/IconCircleList"/>
    <dgm:cxn modelId="{DD6703D7-4108-F74B-BAC6-8CF3D57FE63A}" type="presParOf" srcId="{470EF661-9EA1-4F5D-AD20-87D5D04A0EA4}" destId="{B1E993B4-0139-47CE-8EF0-F2DB1F1FD6BA}" srcOrd="3" destOrd="0" presId="urn:microsoft.com/office/officeart/2018/2/layout/IconCircleList"/>
    <dgm:cxn modelId="{49771ECD-E801-1046-B716-52FE3C76BFD7}" type="presParOf" srcId="{470EF661-9EA1-4F5D-AD20-87D5D04A0EA4}" destId="{371FC9DF-412D-4ED7-BA5A-B29AF891E819}" srcOrd="4" destOrd="0" presId="urn:microsoft.com/office/officeart/2018/2/layout/IconCircleList"/>
    <dgm:cxn modelId="{37F3F84B-8EB6-EA4F-8088-699F29575A21}" type="presParOf" srcId="{371FC9DF-412D-4ED7-BA5A-B29AF891E819}" destId="{474B0D16-2112-4DA2-B5B0-F56563A261AA}" srcOrd="0" destOrd="0" presId="urn:microsoft.com/office/officeart/2018/2/layout/IconCircleList"/>
    <dgm:cxn modelId="{C69BE872-4965-DC4F-951B-003318E481BB}" type="presParOf" srcId="{371FC9DF-412D-4ED7-BA5A-B29AF891E819}" destId="{59805A4B-3810-4A28-8EA7-25DC3CE77CFD}" srcOrd="1" destOrd="0" presId="urn:microsoft.com/office/officeart/2018/2/layout/IconCircleList"/>
    <dgm:cxn modelId="{C2586DC3-7C56-964E-BF9E-A252B3FD45D3}" type="presParOf" srcId="{371FC9DF-412D-4ED7-BA5A-B29AF891E819}" destId="{4F1AFC7B-1177-4296-9F37-E3098610975B}" srcOrd="2" destOrd="0" presId="urn:microsoft.com/office/officeart/2018/2/layout/IconCircleList"/>
    <dgm:cxn modelId="{157FBF26-164B-AF4F-A945-AF140FF28C1F}" type="presParOf" srcId="{371FC9DF-412D-4ED7-BA5A-B29AF891E819}" destId="{F3AA6C38-74AE-4EAF-9472-3288EF48AEAB}" srcOrd="3" destOrd="0" presId="urn:microsoft.com/office/officeart/2018/2/layout/IconCircleList"/>
    <dgm:cxn modelId="{A8F8CABB-9F1E-244D-9032-CCD16CAD24B3}" type="presParOf" srcId="{470EF661-9EA1-4F5D-AD20-87D5D04A0EA4}" destId="{729741F7-D5FD-4852-B874-A844B58F34AA}" srcOrd="5" destOrd="0" presId="urn:microsoft.com/office/officeart/2018/2/layout/IconCircleList"/>
    <dgm:cxn modelId="{FBB1E4DA-8CAF-C043-B920-B7D7CF46A438}" type="presParOf" srcId="{470EF661-9EA1-4F5D-AD20-87D5D04A0EA4}" destId="{9C2C83FB-7CA2-490E-9D19-174FFD0E2BF2}" srcOrd="6" destOrd="0" presId="urn:microsoft.com/office/officeart/2018/2/layout/IconCircleList"/>
    <dgm:cxn modelId="{D9268256-F767-3A46-A135-43A498F57789}" type="presParOf" srcId="{9C2C83FB-7CA2-490E-9D19-174FFD0E2BF2}" destId="{8E72FAD1-DB08-4D0F-871E-D92DFAC5F501}" srcOrd="0" destOrd="0" presId="urn:microsoft.com/office/officeart/2018/2/layout/IconCircleList"/>
    <dgm:cxn modelId="{F567DAF7-C516-3B4C-9E02-F99AB43DD55C}" type="presParOf" srcId="{9C2C83FB-7CA2-490E-9D19-174FFD0E2BF2}" destId="{E539C707-D71C-471E-90D7-65F93A61A244}" srcOrd="1" destOrd="0" presId="urn:microsoft.com/office/officeart/2018/2/layout/IconCircleList"/>
    <dgm:cxn modelId="{D48D83F7-277D-9B4E-BAD6-B7D2960C9520}" type="presParOf" srcId="{9C2C83FB-7CA2-490E-9D19-174FFD0E2BF2}" destId="{FE9A9A03-D59C-4AEF-A71D-883D3E84613C}" srcOrd="2" destOrd="0" presId="urn:microsoft.com/office/officeart/2018/2/layout/IconCircleList"/>
    <dgm:cxn modelId="{DCBDA32E-CEB2-F844-AD25-1B857765DC5E}" type="presParOf" srcId="{9C2C83FB-7CA2-490E-9D19-174FFD0E2BF2}" destId="{98997786-9EDB-416B-B9E0-D3A22B9A748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BA6948-A50F-4B31-9BD4-CF73AE7A1CC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862693E-4FF3-4D63-845D-A9B3AC5ECC0E}">
      <dgm:prSet/>
      <dgm:spPr/>
      <dgm:t>
        <a:bodyPr/>
        <a:lstStyle/>
        <a:p>
          <a:r>
            <a:rPr lang="en-US" dirty="0"/>
            <a:t>Large increase in privately held wallets</a:t>
          </a:r>
        </a:p>
      </dgm:t>
    </dgm:pt>
    <dgm:pt modelId="{77A7CA57-60E9-454D-8E69-A91BC0A4597E}" type="parTrans" cxnId="{4FC1399C-A013-4D3F-8F29-72986E0B1032}">
      <dgm:prSet/>
      <dgm:spPr/>
      <dgm:t>
        <a:bodyPr/>
        <a:lstStyle/>
        <a:p>
          <a:endParaRPr lang="en-US"/>
        </a:p>
      </dgm:t>
    </dgm:pt>
    <dgm:pt modelId="{E0BB2AC0-B20F-496D-ACD4-3CBBEBA5A0B0}" type="sibTrans" cxnId="{4FC1399C-A013-4D3F-8F29-72986E0B1032}">
      <dgm:prSet/>
      <dgm:spPr/>
      <dgm:t>
        <a:bodyPr/>
        <a:lstStyle/>
        <a:p>
          <a:endParaRPr lang="en-US"/>
        </a:p>
      </dgm:t>
    </dgm:pt>
    <dgm:pt modelId="{8E916BFA-7B09-44DA-9FC5-B081B98B3D5B}">
      <dgm:prSet/>
      <dgm:spPr/>
      <dgm:t>
        <a:bodyPr/>
        <a:lstStyle/>
        <a:p>
          <a:r>
            <a:rPr lang="en-US" dirty="0"/>
            <a:t>Increase adoption by companies</a:t>
          </a:r>
        </a:p>
      </dgm:t>
    </dgm:pt>
    <dgm:pt modelId="{77C9C4A3-542F-430B-8E62-5ED8703EAF6A}" type="parTrans" cxnId="{861E7768-4468-4F4C-88E5-E394EA35C382}">
      <dgm:prSet/>
      <dgm:spPr/>
      <dgm:t>
        <a:bodyPr/>
        <a:lstStyle/>
        <a:p>
          <a:endParaRPr lang="en-US"/>
        </a:p>
      </dgm:t>
    </dgm:pt>
    <dgm:pt modelId="{4366938A-17D4-4E76-A166-D9FD96838B84}" type="sibTrans" cxnId="{861E7768-4468-4F4C-88E5-E394EA35C382}">
      <dgm:prSet/>
      <dgm:spPr/>
      <dgm:t>
        <a:bodyPr/>
        <a:lstStyle/>
        <a:p>
          <a:endParaRPr lang="en-US"/>
        </a:p>
      </dgm:t>
    </dgm:pt>
    <dgm:pt modelId="{E7EA25EF-45B9-4EC7-B2F9-EE13857D8BD1}">
      <dgm:prSet/>
      <dgm:spPr/>
      <dgm:t>
        <a:bodyPr/>
        <a:lstStyle/>
        <a:p>
          <a:r>
            <a:rPr lang="en-US"/>
            <a:t>Large increase of number of Exchanges</a:t>
          </a:r>
        </a:p>
      </dgm:t>
    </dgm:pt>
    <dgm:pt modelId="{816D9E5A-F6D9-410E-99CA-C504ED08A1D5}" type="parTrans" cxnId="{58E50C8F-B4F8-47C1-B32E-1152DC19C680}">
      <dgm:prSet/>
      <dgm:spPr/>
      <dgm:t>
        <a:bodyPr/>
        <a:lstStyle/>
        <a:p>
          <a:endParaRPr lang="en-US"/>
        </a:p>
      </dgm:t>
    </dgm:pt>
    <dgm:pt modelId="{11EAD9A9-8352-4C55-BCDD-8C55F05DAE3B}" type="sibTrans" cxnId="{58E50C8F-B4F8-47C1-B32E-1152DC19C680}">
      <dgm:prSet/>
      <dgm:spPr/>
      <dgm:t>
        <a:bodyPr/>
        <a:lstStyle/>
        <a:p>
          <a:endParaRPr lang="en-US"/>
        </a:p>
      </dgm:t>
    </dgm:pt>
    <dgm:pt modelId="{62C87041-4D70-4D05-A559-8B8F4D0EDA78}">
      <dgm:prSet/>
      <dgm:spPr/>
      <dgm:t>
        <a:bodyPr/>
        <a:lstStyle/>
        <a:p>
          <a:r>
            <a:rPr lang="en-US"/>
            <a:t>Lack of regulation on “security” solutions</a:t>
          </a:r>
        </a:p>
      </dgm:t>
    </dgm:pt>
    <dgm:pt modelId="{4F5941F3-AF50-498C-A434-78B2F474CDA9}" type="parTrans" cxnId="{EBDF59AE-27C5-468F-A133-11B9B32D1F2F}">
      <dgm:prSet/>
      <dgm:spPr/>
      <dgm:t>
        <a:bodyPr/>
        <a:lstStyle/>
        <a:p>
          <a:endParaRPr lang="en-US"/>
        </a:p>
      </dgm:t>
    </dgm:pt>
    <dgm:pt modelId="{6AF419A9-0E87-47F1-ADC0-1156CC0D663D}" type="sibTrans" cxnId="{EBDF59AE-27C5-468F-A133-11B9B32D1F2F}">
      <dgm:prSet/>
      <dgm:spPr/>
      <dgm:t>
        <a:bodyPr/>
        <a:lstStyle/>
        <a:p>
          <a:endParaRPr lang="en-US"/>
        </a:p>
      </dgm:t>
    </dgm:pt>
    <dgm:pt modelId="{5703A9E6-F386-2D41-9F71-E01CC1D8E38A}" type="pres">
      <dgm:prSet presAssocID="{33BA6948-A50F-4B31-9BD4-CF73AE7A1CCC}" presName="linear" presStyleCnt="0">
        <dgm:presLayoutVars>
          <dgm:animLvl val="lvl"/>
          <dgm:resizeHandles val="exact"/>
        </dgm:presLayoutVars>
      </dgm:prSet>
      <dgm:spPr/>
    </dgm:pt>
    <dgm:pt modelId="{BA6CE259-4C8C-3346-9D00-3A04A27734E5}" type="pres">
      <dgm:prSet presAssocID="{6862693E-4FF3-4D63-845D-A9B3AC5ECC0E}" presName="parentText" presStyleLbl="node1" presStyleIdx="0" presStyleCnt="4">
        <dgm:presLayoutVars>
          <dgm:chMax val="0"/>
          <dgm:bulletEnabled val="1"/>
        </dgm:presLayoutVars>
      </dgm:prSet>
      <dgm:spPr/>
    </dgm:pt>
    <dgm:pt modelId="{73E08AAA-B6AE-DE49-8EE1-9F89012806FF}" type="pres">
      <dgm:prSet presAssocID="{E0BB2AC0-B20F-496D-ACD4-3CBBEBA5A0B0}" presName="spacer" presStyleCnt="0"/>
      <dgm:spPr/>
    </dgm:pt>
    <dgm:pt modelId="{2D2ED3F4-5FE2-384A-A473-B46E883BB45D}" type="pres">
      <dgm:prSet presAssocID="{8E916BFA-7B09-44DA-9FC5-B081B98B3D5B}" presName="parentText" presStyleLbl="node1" presStyleIdx="1" presStyleCnt="4">
        <dgm:presLayoutVars>
          <dgm:chMax val="0"/>
          <dgm:bulletEnabled val="1"/>
        </dgm:presLayoutVars>
      </dgm:prSet>
      <dgm:spPr/>
    </dgm:pt>
    <dgm:pt modelId="{F69487B3-8F8B-7546-ACC1-00F95C869E8E}" type="pres">
      <dgm:prSet presAssocID="{4366938A-17D4-4E76-A166-D9FD96838B84}" presName="spacer" presStyleCnt="0"/>
      <dgm:spPr/>
    </dgm:pt>
    <dgm:pt modelId="{794CBF74-5AC2-244E-B085-679BC5BFC39A}" type="pres">
      <dgm:prSet presAssocID="{E7EA25EF-45B9-4EC7-B2F9-EE13857D8BD1}" presName="parentText" presStyleLbl="node1" presStyleIdx="2" presStyleCnt="4">
        <dgm:presLayoutVars>
          <dgm:chMax val="0"/>
          <dgm:bulletEnabled val="1"/>
        </dgm:presLayoutVars>
      </dgm:prSet>
      <dgm:spPr/>
    </dgm:pt>
    <dgm:pt modelId="{145E8242-D827-9241-AF6D-5D36390EF7BA}" type="pres">
      <dgm:prSet presAssocID="{11EAD9A9-8352-4C55-BCDD-8C55F05DAE3B}" presName="spacer" presStyleCnt="0"/>
      <dgm:spPr/>
    </dgm:pt>
    <dgm:pt modelId="{C11DFDEF-E512-0E46-AAA1-46894A0B2E2B}" type="pres">
      <dgm:prSet presAssocID="{62C87041-4D70-4D05-A559-8B8F4D0EDA78}" presName="parentText" presStyleLbl="node1" presStyleIdx="3" presStyleCnt="4">
        <dgm:presLayoutVars>
          <dgm:chMax val="0"/>
          <dgm:bulletEnabled val="1"/>
        </dgm:presLayoutVars>
      </dgm:prSet>
      <dgm:spPr/>
    </dgm:pt>
  </dgm:ptLst>
  <dgm:cxnLst>
    <dgm:cxn modelId="{17A2F818-26D8-304D-BA4B-B57733C80856}" type="presOf" srcId="{6862693E-4FF3-4D63-845D-A9B3AC5ECC0E}" destId="{BA6CE259-4C8C-3346-9D00-3A04A27734E5}" srcOrd="0" destOrd="0" presId="urn:microsoft.com/office/officeart/2005/8/layout/vList2"/>
    <dgm:cxn modelId="{9CB22A1A-0E74-9443-BD51-D1B8267B985D}" type="presOf" srcId="{E7EA25EF-45B9-4EC7-B2F9-EE13857D8BD1}" destId="{794CBF74-5AC2-244E-B085-679BC5BFC39A}" srcOrd="0" destOrd="0" presId="urn:microsoft.com/office/officeart/2005/8/layout/vList2"/>
    <dgm:cxn modelId="{861E7768-4468-4F4C-88E5-E394EA35C382}" srcId="{33BA6948-A50F-4B31-9BD4-CF73AE7A1CCC}" destId="{8E916BFA-7B09-44DA-9FC5-B081B98B3D5B}" srcOrd="1" destOrd="0" parTransId="{77C9C4A3-542F-430B-8E62-5ED8703EAF6A}" sibTransId="{4366938A-17D4-4E76-A166-D9FD96838B84}"/>
    <dgm:cxn modelId="{58E50C8F-B4F8-47C1-B32E-1152DC19C680}" srcId="{33BA6948-A50F-4B31-9BD4-CF73AE7A1CCC}" destId="{E7EA25EF-45B9-4EC7-B2F9-EE13857D8BD1}" srcOrd="2" destOrd="0" parTransId="{816D9E5A-F6D9-410E-99CA-C504ED08A1D5}" sibTransId="{11EAD9A9-8352-4C55-BCDD-8C55F05DAE3B}"/>
    <dgm:cxn modelId="{3E830699-D308-2F40-BA03-C8A988F0AEFB}" type="presOf" srcId="{8E916BFA-7B09-44DA-9FC5-B081B98B3D5B}" destId="{2D2ED3F4-5FE2-384A-A473-B46E883BB45D}" srcOrd="0" destOrd="0" presId="urn:microsoft.com/office/officeart/2005/8/layout/vList2"/>
    <dgm:cxn modelId="{4FC1399C-A013-4D3F-8F29-72986E0B1032}" srcId="{33BA6948-A50F-4B31-9BD4-CF73AE7A1CCC}" destId="{6862693E-4FF3-4D63-845D-A9B3AC5ECC0E}" srcOrd="0" destOrd="0" parTransId="{77A7CA57-60E9-454D-8E69-A91BC0A4597E}" sibTransId="{E0BB2AC0-B20F-496D-ACD4-3CBBEBA5A0B0}"/>
    <dgm:cxn modelId="{EBDF59AE-27C5-468F-A133-11B9B32D1F2F}" srcId="{33BA6948-A50F-4B31-9BD4-CF73AE7A1CCC}" destId="{62C87041-4D70-4D05-A559-8B8F4D0EDA78}" srcOrd="3" destOrd="0" parTransId="{4F5941F3-AF50-498C-A434-78B2F474CDA9}" sibTransId="{6AF419A9-0E87-47F1-ADC0-1156CC0D663D}"/>
    <dgm:cxn modelId="{4A1366AE-95FF-9243-A2BB-E60CD6D23145}" type="presOf" srcId="{33BA6948-A50F-4B31-9BD4-CF73AE7A1CCC}" destId="{5703A9E6-F386-2D41-9F71-E01CC1D8E38A}" srcOrd="0" destOrd="0" presId="urn:microsoft.com/office/officeart/2005/8/layout/vList2"/>
    <dgm:cxn modelId="{693E4FBC-8619-064A-95E4-A8D5AE6BA47C}" type="presOf" srcId="{62C87041-4D70-4D05-A559-8B8F4D0EDA78}" destId="{C11DFDEF-E512-0E46-AAA1-46894A0B2E2B}" srcOrd="0" destOrd="0" presId="urn:microsoft.com/office/officeart/2005/8/layout/vList2"/>
    <dgm:cxn modelId="{E76BDD27-08B7-1343-A556-7F732277572F}" type="presParOf" srcId="{5703A9E6-F386-2D41-9F71-E01CC1D8E38A}" destId="{BA6CE259-4C8C-3346-9D00-3A04A27734E5}" srcOrd="0" destOrd="0" presId="urn:microsoft.com/office/officeart/2005/8/layout/vList2"/>
    <dgm:cxn modelId="{8043C0E1-9DBB-724F-B9CB-94EDF0D8D2F5}" type="presParOf" srcId="{5703A9E6-F386-2D41-9F71-E01CC1D8E38A}" destId="{73E08AAA-B6AE-DE49-8EE1-9F89012806FF}" srcOrd="1" destOrd="0" presId="urn:microsoft.com/office/officeart/2005/8/layout/vList2"/>
    <dgm:cxn modelId="{3E4E5261-42FB-0F49-8378-913C10C975D0}" type="presParOf" srcId="{5703A9E6-F386-2D41-9F71-E01CC1D8E38A}" destId="{2D2ED3F4-5FE2-384A-A473-B46E883BB45D}" srcOrd="2" destOrd="0" presId="urn:microsoft.com/office/officeart/2005/8/layout/vList2"/>
    <dgm:cxn modelId="{C6AAA4BE-920E-3A4C-94E4-EDEB7BA7D3F6}" type="presParOf" srcId="{5703A9E6-F386-2D41-9F71-E01CC1D8E38A}" destId="{F69487B3-8F8B-7546-ACC1-00F95C869E8E}" srcOrd="3" destOrd="0" presId="urn:microsoft.com/office/officeart/2005/8/layout/vList2"/>
    <dgm:cxn modelId="{AAF4DFDA-D263-214B-A320-B395F2F9CF85}" type="presParOf" srcId="{5703A9E6-F386-2D41-9F71-E01CC1D8E38A}" destId="{794CBF74-5AC2-244E-B085-679BC5BFC39A}" srcOrd="4" destOrd="0" presId="urn:microsoft.com/office/officeart/2005/8/layout/vList2"/>
    <dgm:cxn modelId="{9E2926E5-D098-1F45-B5A0-20C73147F9FD}" type="presParOf" srcId="{5703A9E6-F386-2D41-9F71-E01CC1D8E38A}" destId="{145E8242-D827-9241-AF6D-5D36390EF7BA}" srcOrd="5" destOrd="0" presId="urn:microsoft.com/office/officeart/2005/8/layout/vList2"/>
    <dgm:cxn modelId="{286A5FD2-7DB9-D042-988F-3DEBDB73BF34}" type="presParOf" srcId="{5703A9E6-F386-2D41-9F71-E01CC1D8E38A}" destId="{C11DFDEF-E512-0E46-AAA1-46894A0B2E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CFE4DA-0B76-4352-A78D-6A429E7AFED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EDF8FFC-6C83-4042-A4C6-8BFF0C976384}">
      <dgm:prSet/>
      <dgm:spPr/>
      <dgm:t>
        <a:bodyPr/>
        <a:lstStyle/>
        <a:p>
          <a:r>
            <a:rPr lang="en-US"/>
            <a:t>Browser Based mining attacks</a:t>
          </a:r>
        </a:p>
      </dgm:t>
    </dgm:pt>
    <dgm:pt modelId="{AEF25098-FE6B-491F-93AC-8188CB995F78}" type="parTrans" cxnId="{B4ED7327-CE88-4C40-91CE-FFF832C86993}">
      <dgm:prSet/>
      <dgm:spPr/>
      <dgm:t>
        <a:bodyPr/>
        <a:lstStyle/>
        <a:p>
          <a:endParaRPr lang="en-US"/>
        </a:p>
      </dgm:t>
    </dgm:pt>
    <dgm:pt modelId="{914A0A84-8CF0-473E-8AE5-03610632F1A1}" type="sibTrans" cxnId="{B4ED7327-CE88-4C40-91CE-FFF832C86993}">
      <dgm:prSet/>
      <dgm:spPr/>
      <dgm:t>
        <a:bodyPr/>
        <a:lstStyle/>
        <a:p>
          <a:endParaRPr lang="en-US"/>
        </a:p>
      </dgm:t>
    </dgm:pt>
    <dgm:pt modelId="{7B28A948-5FC6-46E3-9800-FE4292318FAC}">
      <dgm:prSet/>
      <dgm:spPr/>
      <dgm:t>
        <a:bodyPr/>
        <a:lstStyle/>
        <a:p>
          <a:r>
            <a:rPr lang="en-US"/>
            <a:t>Download mining attacks</a:t>
          </a:r>
        </a:p>
      </dgm:t>
    </dgm:pt>
    <dgm:pt modelId="{F48ECDFE-0553-4CF1-AD98-B15718A72BF2}" type="parTrans" cxnId="{602739F6-A3B4-4AE0-8954-205D4BA4D8F5}">
      <dgm:prSet/>
      <dgm:spPr/>
      <dgm:t>
        <a:bodyPr/>
        <a:lstStyle/>
        <a:p>
          <a:endParaRPr lang="en-US"/>
        </a:p>
      </dgm:t>
    </dgm:pt>
    <dgm:pt modelId="{FBA8A48F-3E2B-424C-A3CF-E0533839A6D9}" type="sibTrans" cxnId="{602739F6-A3B4-4AE0-8954-205D4BA4D8F5}">
      <dgm:prSet/>
      <dgm:spPr/>
      <dgm:t>
        <a:bodyPr/>
        <a:lstStyle/>
        <a:p>
          <a:endParaRPr lang="en-US"/>
        </a:p>
      </dgm:t>
    </dgm:pt>
    <dgm:pt modelId="{ADA6A807-2E8A-F149-9685-755D5330A88F}" type="pres">
      <dgm:prSet presAssocID="{DFCFE4DA-0B76-4352-A78D-6A429E7AFEDB}" presName="linear" presStyleCnt="0">
        <dgm:presLayoutVars>
          <dgm:animLvl val="lvl"/>
          <dgm:resizeHandles val="exact"/>
        </dgm:presLayoutVars>
      </dgm:prSet>
      <dgm:spPr/>
    </dgm:pt>
    <dgm:pt modelId="{AFF2BA12-C94A-E74E-98D8-3C1A51FF3BCA}" type="pres">
      <dgm:prSet presAssocID="{3EDF8FFC-6C83-4042-A4C6-8BFF0C976384}" presName="parentText" presStyleLbl="node1" presStyleIdx="0" presStyleCnt="2">
        <dgm:presLayoutVars>
          <dgm:chMax val="0"/>
          <dgm:bulletEnabled val="1"/>
        </dgm:presLayoutVars>
      </dgm:prSet>
      <dgm:spPr/>
    </dgm:pt>
    <dgm:pt modelId="{BEFBD0B2-CBBC-1840-8528-CC5DFED4237F}" type="pres">
      <dgm:prSet presAssocID="{914A0A84-8CF0-473E-8AE5-03610632F1A1}" presName="spacer" presStyleCnt="0"/>
      <dgm:spPr/>
    </dgm:pt>
    <dgm:pt modelId="{709DC64E-40C2-8748-A3AC-0C9918556AEC}" type="pres">
      <dgm:prSet presAssocID="{7B28A948-5FC6-46E3-9800-FE4292318FAC}" presName="parentText" presStyleLbl="node1" presStyleIdx="1" presStyleCnt="2">
        <dgm:presLayoutVars>
          <dgm:chMax val="0"/>
          <dgm:bulletEnabled val="1"/>
        </dgm:presLayoutVars>
      </dgm:prSet>
      <dgm:spPr/>
    </dgm:pt>
  </dgm:ptLst>
  <dgm:cxnLst>
    <dgm:cxn modelId="{86F8AE08-4C9D-4446-9268-D8FBE211D549}" type="presOf" srcId="{7B28A948-5FC6-46E3-9800-FE4292318FAC}" destId="{709DC64E-40C2-8748-A3AC-0C9918556AEC}" srcOrd="0" destOrd="0" presId="urn:microsoft.com/office/officeart/2005/8/layout/vList2"/>
    <dgm:cxn modelId="{B4ED7327-CE88-4C40-91CE-FFF832C86993}" srcId="{DFCFE4DA-0B76-4352-A78D-6A429E7AFEDB}" destId="{3EDF8FFC-6C83-4042-A4C6-8BFF0C976384}" srcOrd="0" destOrd="0" parTransId="{AEF25098-FE6B-491F-93AC-8188CB995F78}" sibTransId="{914A0A84-8CF0-473E-8AE5-03610632F1A1}"/>
    <dgm:cxn modelId="{62D66F37-DF18-DD47-BD72-07B0AFFBFE5F}" type="presOf" srcId="{3EDF8FFC-6C83-4042-A4C6-8BFF0C976384}" destId="{AFF2BA12-C94A-E74E-98D8-3C1A51FF3BCA}" srcOrd="0" destOrd="0" presId="urn:microsoft.com/office/officeart/2005/8/layout/vList2"/>
    <dgm:cxn modelId="{602739F6-A3B4-4AE0-8954-205D4BA4D8F5}" srcId="{DFCFE4DA-0B76-4352-A78D-6A429E7AFEDB}" destId="{7B28A948-5FC6-46E3-9800-FE4292318FAC}" srcOrd="1" destOrd="0" parTransId="{F48ECDFE-0553-4CF1-AD98-B15718A72BF2}" sibTransId="{FBA8A48F-3E2B-424C-A3CF-E0533839A6D9}"/>
    <dgm:cxn modelId="{E8B1FCFC-1852-434E-A660-2B17C95A8B51}" type="presOf" srcId="{DFCFE4DA-0B76-4352-A78D-6A429E7AFEDB}" destId="{ADA6A807-2E8A-F149-9685-755D5330A88F}" srcOrd="0" destOrd="0" presId="urn:microsoft.com/office/officeart/2005/8/layout/vList2"/>
    <dgm:cxn modelId="{D0131C70-A826-2946-86B6-725D7B5A5CFF}" type="presParOf" srcId="{ADA6A807-2E8A-F149-9685-755D5330A88F}" destId="{AFF2BA12-C94A-E74E-98D8-3C1A51FF3BCA}" srcOrd="0" destOrd="0" presId="urn:microsoft.com/office/officeart/2005/8/layout/vList2"/>
    <dgm:cxn modelId="{CF2A5BAB-7ACD-8644-9E3D-F6D4EDA0EC2A}" type="presParOf" srcId="{ADA6A807-2E8A-F149-9685-755D5330A88F}" destId="{BEFBD0B2-CBBC-1840-8528-CC5DFED4237F}" srcOrd="1" destOrd="0" presId="urn:microsoft.com/office/officeart/2005/8/layout/vList2"/>
    <dgm:cxn modelId="{F5DB744B-9515-7E4B-B1DD-DE477E43EA41}" type="presParOf" srcId="{ADA6A807-2E8A-F149-9685-755D5330A88F}" destId="{709DC64E-40C2-8748-A3AC-0C9918556AE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7BDA79C-E51A-4495-8BF5-F000054FECD5}" type="doc">
      <dgm:prSet loTypeId="urn:microsoft.com/office/officeart/2016/7/layout/BasicLinearProcessNumbered" loCatId="process" qsTypeId="urn:microsoft.com/office/officeart/2005/8/quickstyle/simple2" qsCatId="simple" csTypeId="urn:microsoft.com/office/officeart/2005/8/colors/colorful1" csCatId="colorful"/>
      <dgm:spPr/>
      <dgm:t>
        <a:bodyPr/>
        <a:lstStyle/>
        <a:p>
          <a:endParaRPr lang="en-US"/>
        </a:p>
      </dgm:t>
    </dgm:pt>
    <dgm:pt modelId="{B0E88BAE-8A4C-4615-B626-2E29FAC412BA}">
      <dgm:prSet/>
      <dgm:spPr/>
      <dgm:t>
        <a:bodyPr/>
        <a:lstStyle/>
        <a:p>
          <a:pPr algn="ctr"/>
          <a:r>
            <a:rPr lang="en-US" dirty="0"/>
            <a:t>Welcome alternative</a:t>
          </a:r>
        </a:p>
      </dgm:t>
    </dgm:pt>
    <dgm:pt modelId="{FB8DBCCB-43D1-4BB9-B6E6-D95AAE975155}" type="parTrans" cxnId="{7108AF11-3CFA-4AEF-ADE1-3AE8A3C58130}">
      <dgm:prSet/>
      <dgm:spPr/>
      <dgm:t>
        <a:bodyPr/>
        <a:lstStyle/>
        <a:p>
          <a:endParaRPr lang="en-US"/>
        </a:p>
      </dgm:t>
    </dgm:pt>
    <dgm:pt modelId="{E19060FB-A8BB-4457-96D4-4B25E46B29B9}" type="sibTrans" cxnId="{7108AF11-3CFA-4AEF-ADE1-3AE8A3C58130}">
      <dgm:prSet phldrT="1" phldr="0"/>
      <dgm:spPr/>
      <dgm:t>
        <a:bodyPr/>
        <a:lstStyle/>
        <a:p>
          <a:r>
            <a:rPr lang="en-US"/>
            <a:t>1</a:t>
          </a:r>
        </a:p>
      </dgm:t>
    </dgm:pt>
    <dgm:pt modelId="{589FCE67-B6BF-4B48-93E2-3B95E00F566D}">
      <dgm:prSet/>
      <dgm:spPr/>
      <dgm:t>
        <a:bodyPr/>
        <a:lstStyle/>
        <a:p>
          <a:pPr algn="ctr"/>
          <a:r>
            <a:rPr lang="en-US" dirty="0"/>
            <a:t>Unwelcome PUP</a:t>
          </a:r>
        </a:p>
      </dgm:t>
    </dgm:pt>
    <dgm:pt modelId="{E5E9BCF2-D2B5-48C9-B148-5E49F7F782CD}" type="parTrans" cxnId="{1A741CFB-026D-4D0D-97F5-ACE512391389}">
      <dgm:prSet/>
      <dgm:spPr/>
      <dgm:t>
        <a:bodyPr/>
        <a:lstStyle/>
        <a:p>
          <a:endParaRPr lang="en-US"/>
        </a:p>
      </dgm:t>
    </dgm:pt>
    <dgm:pt modelId="{55C2E785-8204-4476-AA7C-983513545ADE}" type="sibTrans" cxnId="{1A741CFB-026D-4D0D-97F5-ACE512391389}">
      <dgm:prSet phldrT="2" phldr="0"/>
      <dgm:spPr/>
      <dgm:t>
        <a:bodyPr/>
        <a:lstStyle/>
        <a:p>
          <a:r>
            <a:rPr lang="en-US"/>
            <a:t>2</a:t>
          </a:r>
        </a:p>
      </dgm:t>
    </dgm:pt>
    <dgm:pt modelId="{CBA614AD-6753-4AE5-973B-713273391A93}">
      <dgm:prSet/>
      <dgm:spPr/>
      <dgm:t>
        <a:bodyPr/>
        <a:lstStyle/>
        <a:p>
          <a:pPr algn="ctr"/>
          <a:r>
            <a:rPr lang="en-US" dirty="0"/>
            <a:t>Malicious attack</a:t>
          </a:r>
        </a:p>
      </dgm:t>
    </dgm:pt>
    <dgm:pt modelId="{53591162-5722-4956-9B67-DD445A42A8EF}" type="parTrans" cxnId="{622D74CC-8265-4B67-9166-ABFCB104FC61}">
      <dgm:prSet/>
      <dgm:spPr/>
      <dgm:t>
        <a:bodyPr/>
        <a:lstStyle/>
        <a:p>
          <a:endParaRPr lang="en-US"/>
        </a:p>
      </dgm:t>
    </dgm:pt>
    <dgm:pt modelId="{49227691-F88A-4B30-B3B0-80C9505E5E5B}" type="sibTrans" cxnId="{622D74CC-8265-4B67-9166-ABFCB104FC61}">
      <dgm:prSet phldrT="3" phldr="0"/>
      <dgm:spPr/>
      <dgm:t>
        <a:bodyPr/>
        <a:lstStyle/>
        <a:p>
          <a:r>
            <a:rPr lang="en-US"/>
            <a:t>3</a:t>
          </a:r>
        </a:p>
      </dgm:t>
    </dgm:pt>
    <dgm:pt modelId="{1C16DB6A-BA88-2749-804F-9252C8DE5EC9}" type="pres">
      <dgm:prSet presAssocID="{87BDA79C-E51A-4495-8BF5-F000054FECD5}" presName="Name0" presStyleCnt="0">
        <dgm:presLayoutVars>
          <dgm:animLvl val="lvl"/>
          <dgm:resizeHandles val="exact"/>
        </dgm:presLayoutVars>
      </dgm:prSet>
      <dgm:spPr/>
    </dgm:pt>
    <dgm:pt modelId="{D49B6ABE-E0DE-034E-8EDC-494C65AE2D6D}" type="pres">
      <dgm:prSet presAssocID="{B0E88BAE-8A4C-4615-B626-2E29FAC412BA}" presName="compositeNode" presStyleCnt="0">
        <dgm:presLayoutVars>
          <dgm:bulletEnabled val="1"/>
        </dgm:presLayoutVars>
      </dgm:prSet>
      <dgm:spPr/>
    </dgm:pt>
    <dgm:pt modelId="{08442FD5-29E8-E240-B60B-671A3A115807}" type="pres">
      <dgm:prSet presAssocID="{B0E88BAE-8A4C-4615-B626-2E29FAC412BA}" presName="bgRect" presStyleLbl="bgAccFollowNode1" presStyleIdx="0" presStyleCnt="3" custLinFactNeighborX="-2791" custLinFactNeighborY="0"/>
      <dgm:spPr/>
    </dgm:pt>
    <dgm:pt modelId="{8911C682-7DF5-2249-8B14-DD2EE96F5E04}" type="pres">
      <dgm:prSet presAssocID="{E19060FB-A8BB-4457-96D4-4B25E46B29B9}" presName="sibTransNodeCircle" presStyleLbl="alignNode1" presStyleIdx="0" presStyleCnt="6">
        <dgm:presLayoutVars>
          <dgm:chMax val="0"/>
          <dgm:bulletEnabled/>
        </dgm:presLayoutVars>
      </dgm:prSet>
      <dgm:spPr/>
    </dgm:pt>
    <dgm:pt modelId="{7347CD1C-E75A-684E-9D5A-1B92374D58CE}" type="pres">
      <dgm:prSet presAssocID="{B0E88BAE-8A4C-4615-B626-2E29FAC412BA}" presName="bottomLine" presStyleLbl="alignNode1" presStyleIdx="1" presStyleCnt="6">
        <dgm:presLayoutVars/>
      </dgm:prSet>
      <dgm:spPr/>
    </dgm:pt>
    <dgm:pt modelId="{CC271581-5D4D-3641-8A64-303A7150B864}" type="pres">
      <dgm:prSet presAssocID="{B0E88BAE-8A4C-4615-B626-2E29FAC412BA}" presName="nodeText" presStyleLbl="bgAccFollowNode1" presStyleIdx="0" presStyleCnt="3">
        <dgm:presLayoutVars>
          <dgm:bulletEnabled val="1"/>
        </dgm:presLayoutVars>
      </dgm:prSet>
      <dgm:spPr/>
    </dgm:pt>
    <dgm:pt modelId="{3FA6633D-01B3-CA48-B9ED-704434881D33}" type="pres">
      <dgm:prSet presAssocID="{E19060FB-A8BB-4457-96D4-4B25E46B29B9}" presName="sibTrans" presStyleCnt="0"/>
      <dgm:spPr/>
    </dgm:pt>
    <dgm:pt modelId="{2C0B3C7D-51A4-2749-A994-270845759309}" type="pres">
      <dgm:prSet presAssocID="{589FCE67-B6BF-4B48-93E2-3B95E00F566D}" presName="compositeNode" presStyleCnt="0">
        <dgm:presLayoutVars>
          <dgm:bulletEnabled val="1"/>
        </dgm:presLayoutVars>
      </dgm:prSet>
      <dgm:spPr/>
    </dgm:pt>
    <dgm:pt modelId="{A9B7F286-AF87-284E-B88E-0C419E494653}" type="pres">
      <dgm:prSet presAssocID="{589FCE67-B6BF-4B48-93E2-3B95E00F566D}" presName="bgRect" presStyleLbl="bgAccFollowNode1" presStyleIdx="1" presStyleCnt="3"/>
      <dgm:spPr/>
    </dgm:pt>
    <dgm:pt modelId="{B5E26A9F-4EEC-684E-B963-A8784FB0D4A4}" type="pres">
      <dgm:prSet presAssocID="{55C2E785-8204-4476-AA7C-983513545ADE}" presName="sibTransNodeCircle" presStyleLbl="alignNode1" presStyleIdx="2" presStyleCnt="6">
        <dgm:presLayoutVars>
          <dgm:chMax val="0"/>
          <dgm:bulletEnabled/>
        </dgm:presLayoutVars>
      </dgm:prSet>
      <dgm:spPr/>
    </dgm:pt>
    <dgm:pt modelId="{C2818DA1-1126-CF40-B5EF-C9C8F43B7B80}" type="pres">
      <dgm:prSet presAssocID="{589FCE67-B6BF-4B48-93E2-3B95E00F566D}" presName="bottomLine" presStyleLbl="alignNode1" presStyleIdx="3" presStyleCnt="6">
        <dgm:presLayoutVars/>
      </dgm:prSet>
      <dgm:spPr/>
    </dgm:pt>
    <dgm:pt modelId="{FB838076-6D6F-9D4B-B7C7-1F2B2758C71E}" type="pres">
      <dgm:prSet presAssocID="{589FCE67-B6BF-4B48-93E2-3B95E00F566D}" presName="nodeText" presStyleLbl="bgAccFollowNode1" presStyleIdx="1" presStyleCnt="3">
        <dgm:presLayoutVars>
          <dgm:bulletEnabled val="1"/>
        </dgm:presLayoutVars>
      </dgm:prSet>
      <dgm:spPr/>
    </dgm:pt>
    <dgm:pt modelId="{02F0BE73-9FFE-8E43-99E4-26B60D8A1791}" type="pres">
      <dgm:prSet presAssocID="{55C2E785-8204-4476-AA7C-983513545ADE}" presName="sibTrans" presStyleCnt="0"/>
      <dgm:spPr/>
    </dgm:pt>
    <dgm:pt modelId="{4E610DAC-5415-6940-9B75-7AFA203453E7}" type="pres">
      <dgm:prSet presAssocID="{CBA614AD-6753-4AE5-973B-713273391A93}" presName="compositeNode" presStyleCnt="0">
        <dgm:presLayoutVars>
          <dgm:bulletEnabled val="1"/>
        </dgm:presLayoutVars>
      </dgm:prSet>
      <dgm:spPr/>
    </dgm:pt>
    <dgm:pt modelId="{D15AD54F-0F85-924B-839C-BD06FF48B89D}" type="pres">
      <dgm:prSet presAssocID="{CBA614AD-6753-4AE5-973B-713273391A93}" presName="bgRect" presStyleLbl="bgAccFollowNode1" presStyleIdx="2" presStyleCnt="3"/>
      <dgm:spPr/>
    </dgm:pt>
    <dgm:pt modelId="{CAC792FC-5C9E-7243-AEEA-3C19AED7CF00}" type="pres">
      <dgm:prSet presAssocID="{49227691-F88A-4B30-B3B0-80C9505E5E5B}" presName="sibTransNodeCircle" presStyleLbl="alignNode1" presStyleIdx="4" presStyleCnt="6">
        <dgm:presLayoutVars>
          <dgm:chMax val="0"/>
          <dgm:bulletEnabled/>
        </dgm:presLayoutVars>
      </dgm:prSet>
      <dgm:spPr/>
    </dgm:pt>
    <dgm:pt modelId="{8741EB68-8D88-4E4D-8F71-332533016905}" type="pres">
      <dgm:prSet presAssocID="{CBA614AD-6753-4AE5-973B-713273391A93}" presName="bottomLine" presStyleLbl="alignNode1" presStyleIdx="5" presStyleCnt="6">
        <dgm:presLayoutVars/>
      </dgm:prSet>
      <dgm:spPr/>
    </dgm:pt>
    <dgm:pt modelId="{11D1FBB3-CB81-C34E-A2CB-8A34014333A5}" type="pres">
      <dgm:prSet presAssocID="{CBA614AD-6753-4AE5-973B-713273391A93}" presName="nodeText" presStyleLbl="bgAccFollowNode1" presStyleIdx="2" presStyleCnt="3">
        <dgm:presLayoutVars>
          <dgm:bulletEnabled val="1"/>
        </dgm:presLayoutVars>
      </dgm:prSet>
      <dgm:spPr/>
    </dgm:pt>
  </dgm:ptLst>
  <dgm:cxnLst>
    <dgm:cxn modelId="{7108AF11-3CFA-4AEF-ADE1-3AE8A3C58130}" srcId="{87BDA79C-E51A-4495-8BF5-F000054FECD5}" destId="{B0E88BAE-8A4C-4615-B626-2E29FAC412BA}" srcOrd="0" destOrd="0" parTransId="{FB8DBCCB-43D1-4BB9-B6E6-D95AAE975155}" sibTransId="{E19060FB-A8BB-4457-96D4-4B25E46B29B9}"/>
    <dgm:cxn modelId="{92C0DE20-BAB9-7C4E-A7EE-2EE230996C98}" type="presOf" srcId="{CBA614AD-6753-4AE5-973B-713273391A93}" destId="{11D1FBB3-CB81-C34E-A2CB-8A34014333A5}" srcOrd="1" destOrd="0" presId="urn:microsoft.com/office/officeart/2016/7/layout/BasicLinearProcessNumbered"/>
    <dgm:cxn modelId="{EE31134A-DCD4-744F-A31F-0B277EB4CB85}" type="presOf" srcId="{87BDA79C-E51A-4495-8BF5-F000054FECD5}" destId="{1C16DB6A-BA88-2749-804F-9252C8DE5EC9}" srcOrd="0" destOrd="0" presId="urn:microsoft.com/office/officeart/2016/7/layout/BasicLinearProcessNumbered"/>
    <dgm:cxn modelId="{750C1A4A-015B-DC4B-9A5F-921DAC6BECCB}" type="presOf" srcId="{B0E88BAE-8A4C-4615-B626-2E29FAC412BA}" destId="{CC271581-5D4D-3641-8A64-303A7150B864}" srcOrd="1" destOrd="0" presId="urn:microsoft.com/office/officeart/2016/7/layout/BasicLinearProcessNumbered"/>
    <dgm:cxn modelId="{4EF22F68-6ABA-644C-B2B0-06F8583B5853}" type="presOf" srcId="{589FCE67-B6BF-4B48-93E2-3B95E00F566D}" destId="{A9B7F286-AF87-284E-B88E-0C419E494653}" srcOrd="0" destOrd="0" presId="urn:microsoft.com/office/officeart/2016/7/layout/BasicLinearProcessNumbered"/>
    <dgm:cxn modelId="{FA1F7E6B-FD0C-4F44-B80A-A8EC4DF74E80}" type="presOf" srcId="{589FCE67-B6BF-4B48-93E2-3B95E00F566D}" destId="{FB838076-6D6F-9D4B-B7C7-1F2B2758C71E}" srcOrd="1" destOrd="0" presId="urn:microsoft.com/office/officeart/2016/7/layout/BasicLinearProcessNumbered"/>
    <dgm:cxn modelId="{5B8BAC75-C661-AA48-AF55-67931EAC1CBC}" type="presOf" srcId="{49227691-F88A-4B30-B3B0-80C9505E5E5B}" destId="{CAC792FC-5C9E-7243-AEEA-3C19AED7CF00}" srcOrd="0" destOrd="0" presId="urn:microsoft.com/office/officeart/2016/7/layout/BasicLinearProcessNumbered"/>
    <dgm:cxn modelId="{19E27FB4-12EE-B347-8499-F9D732B030EC}" type="presOf" srcId="{55C2E785-8204-4476-AA7C-983513545ADE}" destId="{B5E26A9F-4EEC-684E-B963-A8784FB0D4A4}" srcOrd="0" destOrd="0" presId="urn:microsoft.com/office/officeart/2016/7/layout/BasicLinearProcessNumbered"/>
    <dgm:cxn modelId="{FB53F4C2-C643-7349-83EA-A97B1F2956FB}" type="presOf" srcId="{CBA614AD-6753-4AE5-973B-713273391A93}" destId="{D15AD54F-0F85-924B-839C-BD06FF48B89D}" srcOrd="0" destOrd="0" presId="urn:microsoft.com/office/officeart/2016/7/layout/BasicLinearProcessNumbered"/>
    <dgm:cxn modelId="{CEBB3DCB-ECB0-5748-9AD3-5F835925DFE6}" type="presOf" srcId="{B0E88BAE-8A4C-4615-B626-2E29FAC412BA}" destId="{08442FD5-29E8-E240-B60B-671A3A115807}" srcOrd="0" destOrd="0" presId="urn:microsoft.com/office/officeart/2016/7/layout/BasicLinearProcessNumbered"/>
    <dgm:cxn modelId="{622D74CC-8265-4B67-9166-ABFCB104FC61}" srcId="{87BDA79C-E51A-4495-8BF5-F000054FECD5}" destId="{CBA614AD-6753-4AE5-973B-713273391A93}" srcOrd="2" destOrd="0" parTransId="{53591162-5722-4956-9B67-DD445A42A8EF}" sibTransId="{49227691-F88A-4B30-B3B0-80C9505E5E5B}"/>
    <dgm:cxn modelId="{1A741CFB-026D-4D0D-97F5-ACE512391389}" srcId="{87BDA79C-E51A-4495-8BF5-F000054FECD5}" destId="{589FCE67-B6BF-4B48-93E2-3B95E00F566D}" srcOrd="1" destOrd="0" parTransId="{E5E9BCF2-D2B5-48C9-B148-5E49F7F782CD}" sibTransId="{55C2E785-8204-4476-AA7C-983513545ADE}"/>
    <dgm:cxn modelId="{89C7DFFC-BB01-4B4F-AD15-752FF4ED1A5A}" type="presOf" srcId="{E19060FB-A8BB-4457-96D4-4B25E46B29B9}" destId="{8911C682-7DF5-2249-8B14-DD2EE96F5E04}" srcOrd="0" destOrd="0" presId="urn:microsoft.com/office/officeart/2016/7/layout/BasicLinearProcessNumbered"/>
    <dgm:cxn modelId="{FD4D2885-B51B-944B-B4A9-91078D586775}" type="presParOf" srcId="{1C16DB6A-BA88-2749-804F-9252C8DE5EC9}" destId="{D49B6ABE-E0DE-034E-8EDC-494C65AE2D6D}" srcOrd="0" destOrd="0" presId="urn:microsoft.com/office/officeart/2016/7/layout/BasicLinearProcessNumbered"/>
    <dgm:cxn modelId="{868397C5-8624-1C4C-92A7-E4C3EC67BC47}" type="presParOf" srcId="{D49B6ABE-E0DE-034E-8EDC-494C65AE2D6D}" destId="{08442FD5-29E8-E240-B60B-671A3A115807}" srcOrd="0" destOrd="0" presId="urn:microsoft.com/office/officeart/2016/7/layout/BasicLinearProcessNumbered"/>
    <dgm:cxn modelId="{0B6E9523-7F57-9C47-9684-FB71569838CC}" type="presParOf" srcId="{D49B6ABE-E0DE-034E-8EDC-494C65AE2D6D}" destId="{8911C682-7DF5-2249-8B14-DD2EE96F5E04}" srcOrd="1" destOrd="0" presId="urn:microsoft.com/office/officeart/2016/7/layout/BasicLinearProcessNumbered"/>
    <dgm:cxn modelId="{C763C1FB-ED5C-2D41-A849-C41E1B13E5D5}" type="presParOf" srcId="{D49B6ABE-E0DE-034E-8EDC-494C65AE2D6D}" destId="{7347CD1C-E75A-684E-9D5A-1B92374D58CE}" srcOrd="2" destOrd="0" presId="urn:microsoft.com/office/officeart/2016/7/layout/BasicLinearProcessNumbered"/>
    <dgm:cxn modelId="{5E162A31-C1C0-C24C-92FC-789D3E16F949}" type="presParOf" srcId="{D49B6ABE-E0DE-034E-8EDC-494C65AE2D6D}" destId="{CC271581-5D4D-3641-8A64-303A7150B864}" srcOrd="3" destOrd="0" presId="urn:microsoft.com/office/officeart/2016/7/layout/BasicLinearProcessNumbered"/>
    <dgm:cxn modelId="{68C632C1-4E3E-2344-9330-1E6D1309386D}" type="presParOf" srcId="{1C16DB6A-BA88-2749-804F-9252C8DE5EC9}" destId="{3FA6633D-01B3-CA48-B9ED-704434881D33}" srcOrd="1" destOrd="0" presId="urn:microsoft.com/office/officeart/2016/7/layout/BasicLinearProcessNumbered"/>
    <dgm:cxn modelId="{B5E9B8B3-7071-E44F-9226-896BA14AF533}" type="presParOf" srcId="{1C16DB6A-BA88-2749-804F-9252C8DE5EC9}" destId="{2C0B3C7D-51A4-2749-A994-270845759309}" srcOrd="2" destOrd="0" presId="urn:microsoft.com/office/officeart/2016/7/layout/BasicLinearProcessNumbered"/>
    <dgm:cxn modelId="{95FC04C8-F275-8949-8E4C-1237A9317A9B}" type="presParOf" srcId="{2C0B3C7D-51A4-2749-A994-270845759309}" destId="{A9B7F286-AF87-284E-B88E-0C419E494653}" srcOrd="0" destOrd="0" presId="urn:microsoft.com/office/officeart/2016/7/layout/BasicLinearProcessNumbered"/>
    <dgm:cxn modelId="{D7F0562F-C067-5D4E-AD97-CC927A5C4575}" type="presParOf" srcId="{2C0B3C7D-51A4-2749-A994-270845759309}" destId="{B5E26A9F-4EEC-684E-B963-A8784FB0D4A4}" srcOrd="1" destOrd="0" presId="urn:microsoft.com/office/officeart/2016/7/layout/BasicLinearProcessNumbered"/>
    <dgm:cxn modelId="{997D2D8B-46AB-B345-86FD-FC6B4B28498F}" type="presParOf" srcId="{2C0B3C7D-51A4-2749-A994-270845759309}" destId="{C2818DA1-1126-CF40-B5EF-C9C8F43B7B80}" srcOrd="2" destOrd="0" presId="urn:microsoft.com/office/officeart/2016/7/layout/BasicLinearProcessNumbered"/>
    <dgm:cxn modelId="{4CC043C3-E54A-4D40-906B-05597C7D1BB9}" type="presParOf" srcId="{2C0B3C7D-51A4-2749-A994-270845759309}" destId="{FB838076-6D6F-9D4B-B7C7-1F2B2758C71E}" srcOrd="3" destOrd="0" presId="urn:microsoft.com/office/officeart/2016/7/layout/BasicLinearProcessNumbered"/>
    <dgm:cxn modelId="{AF5BA671-AE78-5D4D-B109-F2F6A647629F}" type="presParOf" srcId="{1C16DB6A-BA88-2749-804F-9252C8DE5EC9}" destId="{02F0BE73-9FFE-8E43-99E4-26B60D8A1791}" srcOrd="3" destOrd="0" presId="urn:microsoft.com/office/officeart/2016/7/layout/BasicLinearProcessNumbered"/>
    <dgm:cxn modelId="{F2CAF6C8-DFCE-8C40-A9B9-757F8B6566EE}" type="presParOf" srcId="{1C16DB6A-BA88-2749-804F-9252C8DE5EC9}" destId="{4E610DAC-5415-6940-9B75-7AFA203453E7}" srcOrd="4" destOrd="0" presId="urn:microsoft.com/office/officeart/2016/7/layout/BasicLinearProcessNumbered"/>
    <dgm:cxn modelId="{348D70B8-4A8B-C047-B113-84D35CA9D981}" type="presParOf" srcId="{4E610DAC-5415-6940-9B75-7AFA203453E7}" destId="{D15AD54F-0F85-924B-839C-BD06FF48B89D}" srcOrd="0" destOrd="0" presId="urn:microsoft.com/office/officeart/2016/7/layout/BasicLinearProcessNumbered"/>
    <dgm:cxn modelId="{D2A22A68-FB29-904D-9779-89A2921570F8}" type="presParOf" srcId="{4E610DAC-5415-6940-9B75-7AFA203453E7}" destId="{CAC792FC-5C9E-7243-AEEA-3C19AED7CF00}" srcOrd="1" destOrd="0" presId="urn:microsoft.com/office/officeart/2016/7/layout/BasicLinearProcessNumbered"/>
    <dgm:cxn modelId="{30BE9A4B-7533-CA44-87BA-07C7CE29EF48}" type="presParOf" srcId="{4E610DAC-5415-6940-9B75-7AFA203453E7}" destId="{8741EB68-8D88-4E4D-8F71-332533016905}" srcOrd="2" destOrd="0" presId="urn:microsoft.com/office/officeart/2016/7/layout/BasicLinearProcessNumbered"/>
    <dgm:cxn modelId="{0757B04B-5C43-4244-B7E8-4000448ECAB4}" type="presParOf" srcId="{4E610DAC-5415-6940-9B75-7AFA203453E7}" destId="{11D1FBB3-CB81-C34E-A2CB-8A34014333A5}"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D2EB7-33BB-684A-BF4F-C1AB887B8690}">
      <dsp:nvSpPr>
        <dsp:cNvPr id="0" name=""/>
        <dsp:cNvSpPr/>
      </dsp:nvSpPr>
      <dsp:spPr>
        <a:xfrm>
          <a:off x="0" y="107836"/>
          <a:ext cx="7315200" cy="10313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Passionate</a:t>
          </a:r>
        </a:p>
      </dsp:txBody>
      <dsp:txXfrm>
        <a:off x="50347" y="158183"/>
        <a:ext cx="7214506" cy="930660"/>
      </dsp:txXfrm>
    </dsp:sp>
    <dsp:sp modelId="{4E910D87-3F28-9F47-981A-021BDB690728}">
      <dsp:nvSpPr>
        <dsp:cNvPr id="0" name=""/>
        <dsp:cNvSpPr/>
      </dsp:nvSpPr>
      <dsp:spPr>
        <a:xfrm>
          <a:off x="0" y="1169078"/>
          <a:ext cx="7315200" cy="103135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Involved</a:t>
          </a:r>
        </a:p>
      </dsp:txBody>
      <dsp:txXfrm>
        <a:off x="50347" y="1219425"/>
        <a:ext cx="7214506" cy="930660"/>
      </dsp:txXfrm>
    </dsp:sp>
    <dsp:sp modelId="{E0DD36A3-1CA5-B04F-9B8E-C5597B41ACF3}">
      <dsp:nvSpPr>
        <dsp:cNvPr id="0" name=""/>
        <dsp:cNvSpPr/>
      </dsp:nvSpPr>
      <dsp:spPr>
        <a:xfrm>
          <a:off x="0" y="2324273"/>
          <a:ext cx="7315200" cy="103135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Community Builder</a:t>
          </a:r>
        </a:p>
      </dsp:txBody>
      <dsp:txXfrm>
        <a:off x="50347" y="2374620"/>
        <a:ext cx="7214506" cy="930660"/>
      </dsp:txXfrm>
    </dsp:sp>
    <dsp:sp modelId="{9B79DCDB-1B10-1D46-B501-3185D8EDE202}">
      <dsp:nvSpPr>
        <dsp:cNvPr id="0" name=""/>
        <dsp:cNvSpPr/>
      </dsp:nvSpPr>
      <dsp:spPr>
        <a:xfrm>
          <a:off x="0" y="3479468"/>
          <a:ext cx="7315200" cy="103135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Threat Researcher</a:t>
          </a:r>
        </a:p>
      </dsp:txBody>
      <dsp:txXfrm>
        <a:off x="50347" y="3529815"/>
        <a:ext cx="7214506" cy="9306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074E1-895A-EC4D-B8AA-F61359BE9D3D}">
      <dsp:nvSpPr>
        <dsp:cNvPr id="0" name=""/>
        <dsp:cNvSpPr/>
      </dsp:nvSpPr>
      <dsp:spPr>
        <a:xfrm>
          <a:off x="0" y="755753"/>
          <a:ext cx="7315200" cy="694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100000"/>
            </a:lnSpc>
            <a:spcBef>
              <a:spcPct val="0"/>
            </a:spcBef>
            <a:spcAft>
              <a:spcPct val="35000"/>
            </a:spcAft>
            <a:buNone/>
          </a:pPr>
          <a:r>
            <a:rPr lang="en-GB" sz="2700" kern="1200"/>
            <a:t>Co-opting of previous TTPs from other campaigns</a:t>
          </a:r>
          <a:endParaRPr lang="en-US" sz="2700" kern="1200"/>
        </a:p>
      </dsp:txBody>
      <dsp:txXfrm>
        <a:off x="33926" y="789679"/>
        <a:ext cx="7247348" cy="627128"/>
      </dsp:txXfrm>
    </dsp:sp>
    <dsp:sp modelId="{A823AB36-67D2-3E4D-A0D3-A074B798CF45}">
      <dsp:nvSpPr>
        <dsp:cNvPr id="0" name=""/>
        <dsp:cNvSpPr/>
      </dsp:nvSpPr>
      <dsp:spPr>
        <a:xfrm>
          <a:off x="0" y="1528493"/>
          <a:ext cx="7315200" cy="69498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100000"/>
            </a:lnSpc>
            <a:spcBef>
              <a:spcPct val="0"/>
            </a:spcBef>
            <a:spcAft>
              <a:spcPct val="35000"/>
            </a:spcAft>
            <a:buNone/>
          </a:pPr>
          <a:r>
            <a:rPr lang="en-GB" sz="2700" kern="1200" dirty="0"/>
            <a:t>Modularisation of malware</a:t>
          </a:r>
        </a:p>
      </dsp:txBody>
      <dsp:txXfrm>
        <a:off x="33926" y="1562419"/>
        <a:ext cx="7247348" cy="627128"/>
      </dsp:txXfrm>
    </dsp:sp>
    <dsp:sp modelId="{B0A04673-866D-F14C-A0E0-02EAD9C5DDBB}">
      <dsp:nvSpPr>
        <dsp:cNvPr id="0" name=""/>
        <dsp:cNvSpPr/>
      </dsp:nvSpPr>
      <dsp:spPr>
        <a:xfrm>
          <a:off x="0" y="2301233"/>
          <a:ext cx="7315200" cy="69498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100000"/>
            </a:lnSpc>
            <a:spcBef>
              <a:spcPct val="0"/>
            </a:spcBef>
            <a:spcAft>
              <a:spcPct val="35000"/>
            </a:spcAft>
            <a:buNone/>
          </a:pPr>
          <a:r>
            <a:rPr lang="en-GB" sz="2700" kern="1200"/>
            <a:t>Lower barrier to entry</a:t>
          </a:r>
          <a:endParaRPr lang="en-US" sz="2700" kern="1200"/>
        </a:p>
      </dsp:txBody>
      <dsp:txXfrm>
        <a:off x="33926" y="2335159"/>
        <a:ext cx="7247348" cy="627128"/>
      </dsp:txXfrm>
    </dsp:sp>
    <dsp:sp modelId="{42AB55DB-93E5-4749-90B2-7F95A854758E}">
      <dsp:nvSpPr>
        <dsp:cNvPr id="0" name=""/>
        <dsp:cNvSpPr/>
      </dsp:nvSpPr>
      <dsp:spPr>
        <a:xfrm>
          <a:off x="0" y="3073973"/>
          <a:ext cx="7315200" cy="6949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100000"/>
            </a:lnSpc>
            <a:spcBef>
              <a:spcPct val="0"/>
            </a:spcBef>
            <a:spcAft>
              <a:spcPct val="35000"/>
            </a:spcAft>
            <a:buNone/>
          </a:pPr>
          <a:r>
            <a:rPr lang="en-US" sz="2700" kern="1200" dirty="0"/>
            <a:t>Abundance of vulnerable servers</a:t>
          </a:r>
        </a:p>
      </dsp:txBody>
      <dsp:txXfrm>
        <a:off x="33926" y="3107899"/>
        <a:ext cx="7247348" cy="6271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315EF-8FAE-7F4B-88E3-5B016682D619}">
      <dsp:nvSpPr>
        <dsp:cNvPr id="0" name=""/>
        <dsp:cNvSpPr/>
      </dsp:nvSpPr>
      <dsp:spPr>
        <a:xfrm>
          <a:off x="0" y="4032374"/>
          <a:ext cx="7901448" cy="191876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Discrete installation of mining software</a:t>
          </a:r>
        </a:p>
      </dsp:txBody>
      <dsp:txXfrm>
        <a:off x="0" y="4032374"/>
        <a:ext cx="7901448" cy="1036134"/>
      </dsp:txXfrm>
    </dsp:sp>
    <dsp:sp modelId="{6DA6B3C1-C4A4-D04D-969D-A4DE1E0A357C}">
      <dsp:nvSpPr>
        <dsp:cNvPr id="0" name=""/>
        <dsp:cNvSpPr/>
      </dsp:nvSpPr>
      <dsp:spPr>
        <a:xfrm>
          <a:off x="3858" y="0"/>
          <a:ext cx="2631243" cy="273752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en-US" sz="3200" kern="1200"/>
            <a:t>Traditional Exploit Kit delivery</a:t>
          </a:r>
        </a:p>
      </dsp:txBody>
      <dsp:txXfrm>
        <a:off x="3858" y="0"/>
        <a:ext cx="2631243" cy="2737524"/>
      </dsp:txXfrm>
    </dsp:sp>
    <dsp:sp modelId="{68F5B903-1DD9-9048-B00D-A011A9F6333B}">
      <dsp:nvSpPr>
        <dsp:cNvPr id="0" name=""/>
        <dsp:cNvSpPr/>
      </dsp:nvSpPr>
      <dsp:spPr>
        <a:xfrm>
          <a:off x="2635102" y="0"/>
          <a:ext cx="2631243" cy="273752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en-US" sz="3200" kern="1200"/>
            <a:t>Supply-chain attacks</a:t>
          </a:r>
        </a:p>
      </dsp:txBody>
      <dsp:txXfrm>
        <a:off x="2635102" y="0"/>
        <a:ext cx="2631243" cy="2737524"/>
      </dsp:txXfrm>
    </dsp:sp>
    <dsp:sp modelId="{CE975481-A86A-CE48-864E-72236069502D}">
      <dsp:nvSpPr>
        <dsp:cNvPr id="0" name=""/>
        <dsp:cNvSpPr/>
      </dsp:nvSpPr>
      <dsp:spPr>
        <a:xfrm>
          <a:off x="5270204" y="0"/>
          <a:ext cx="2631243" cy="273752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en-US" sz="3200" kern="1200" dirty="0"/>
            <a:t>Trojanisation of legitimate software</a:t>
          </a:r>
        </a:p>
      </dsp:txBody>
      <dsp:txXfrm>
        <a:off x="5270204" y="0"/>
        <a:ext cx="2631243" cy="2737524"/>
      </dsp:txXfrm>
    </dsp:sp>
    <dsp:sp modelId="{10D71176-F691-1E44-BCEC-1C43EC950927}">
      <dsp:nvSpPr>
        <dsp:cNvPr id="0" name=""/>
        <dsp:cNvSpPr/>
      </dsp:nvSpPr>
      <dsp:spPr>
        <a:xfrm rot="10800000">
          <a:off x="0" y="2145778"/>
          <a:ext cx="7901448" cy="2183871"/>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marL="0" lvl="0" indent="0" algn="ctr" defTabSz="2222500">
            <a:lnSpc>
              <a:spcPct val="90000"/>
            </a:lnSpc>
            <a:spcBef>
              <a:spcPct val="0"/>
            </a:spcBef>
            <a:spcAft>
              <a:spcPct val="35000"/>
            </a:spcAft>
            <a:buNone/>
          </a:pPr>
          <a:r>
            <a:rPr lang="en-US" sz="5000" kern="1200" dirty="0"/>
            <a:t>Multiple attack vectors</a:t>
          </a:r>
        </a:p>
      </dsp:txBody>
      <dsp:txXfrm rot="10800000">
        <a:off x="0" y="2145778"/>
        <a:ext cx="7901448" cy="141901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22636-3118-0741-8A0B-248F80D706F1}">
      <dsp:nvSpPr>
        <dsp:cNvPr id="0" name=""/>
        <dsp:cNvSpPr/>
      </dsp:nvSpPr>
      <dsp:spPr>
        <a:xfrm>
          <a:off x="1395246" y="0"/>
          <a:ext cx="4524706" cy="452470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9F2538-9C1F-7746-9B70-D8C57CFD57BF}">
      <dsp:nvSpPr>
        <dsp:cNvPr id="0" name=""/>
        <dsp:cNvSpPr/>
      </dsp:nvSpPr>
      <dsp:spPr>
        <a:xfrm>
          <a:off x="1825094" y="429847"/>
          <a:ext cx="1764635" cy="17646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Traditional endpoints</a:t>
          </a:r>
        </a:p>
      </dsp:txBody>
      <dsp:txXfrm>
        <a:off x="1911236" y="515989"/>
        <a:ext cx="1592351" cy="1592351"/>
      </dsp:txXfrm>
    </dsp:sp>
    <dsp:sp modelId="{6F213DD6-03EA-BE4A-80E9-1098014DC33C}">
      <dsp:nvSpPr>
        <dsp:cNvPr id="0" name=""/>
        <dsp:cNvSpPr/>
      </dsp:nvSpPr>
      <dsp:spPr>
        <a:xfrm>
          <a:off x="3725470" y="429847"/>
          <a:ext cx="1764635" cy="176463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IoT devices</a:t>
          </a:r>
        </a:p>
      </dsp:txBody>
      <dsp:txXfrm>
        <a:off x="3811612" y="515989"/>
        <a:ext cx="1592351" cy="1592351"/>
      </dsp:txXfrm>
    </dsp:sp>
    <dsp:sp modelId="{4DD7133A-2274-FE4B-B3E6-06E17FC7AB96}">
      <dsp:nvSpPr>
        <dsp:cNvPr id="0" name=""/>
        <dsp:cNvSpPr/>
      </dsp:nvSpPr>
      <dsp:spPr>
        <a:xfrm>
          <a:off x="1825094" y="2330223"/>
          <a:ext cx="1764635" cy="176463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Network devices</a:t>
          </a:r>
        </a:p>
      </dsp:txBody>
      <dsp:txXfrm>
        <a:off x="1911236" y="2416365"/>
        <a:ext cx="1592351" cy="1592351"/>
      </dsp:txXfrm>
    </dsp:sp>
    <dsp:sp modelId="{9C699065-CBE6-D14C-A2F7-FAB925D174A6}">
      <dsp:nvSpPr>
        <dsp:cNvPr id="0" name=""/>
        <dsp:cNvSpPr/>
      </dsp:nvSpPr>
      <dsp:spPr>
        <a:xfrm>
          <a:off x="3725470" y="2330223"/>
          <a:ext cx="1764635" cy="1764635"/>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Cloud</a:t>
          </a:r>
        </a:p>
      </dsp:txBody>
      <dsp:txXfrm>
        <a:off x="3811612" y="2416365"/>
        <a:ext cx="1592351" cy="159235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72BDE-5326-4582-815A-B3DE84A2E352}">
      <dsp:nvSpPr>
        <dsp:cNvPr id="0" name=""/>
        <dsp:cNvSpPr/>
      </dsp:nvSpPr>
      <dsp:spPr>
        <a:xfrm>
          <a:off x="145153" y="1008389"/>
          <a:ext cx="1005669" cy="10056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B437124-2EAC-472D-B900-6665F6951141}">
      <dsp:nvSpPr>
        <dsp:cNvPr id="0" name=""/>
        <dsp:cNvSpPr/>
      </dsp:nvSpPr>
      <dsp:spPr>
        <a:xfrm>
          <a:off x="356344" y="1219580"/>
          <a:ext cx="583288" cy="583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0025E9E-87FC-44DD-AC73-C72460E45884}">
      <dsp:nvSpPr>
        <dsp:cNvPr id="0" name=""/>
        <dsp:cNvSpPr/>
      </dsp:nvSpPr>
      <dsp:spPr>
        <a:xfrm>
          <a:off x="1369345" y="1003145"/>
          <a:ext cx="2364460" cy="101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Environmentally aware</a:t>
          </a:r>
          <a:endParaRPr lang="en-US" sz="2400" kern="1200" dirty="0"/>
        </a:p>
      </dsp:txBody>
      <dsp:txXfrm>
        <a:off x="1369345" y="1003145"/>
        <a:ext cx="2364460" cy="1016158"/>
      </dsp:txXfrm>
    </dsp:sp>
    <dsp:sp modelId="{A2365C22-2306-4159-B603-494E66A4205B}">
      <dsp:nvSpPr>
        <dsp:cNvPr id="0" name=""/>
        <dsp:cNvSpPr/>
      </dsp:nvSpPr>
      <dsp:spPr>
        <a:xfrm>
          <a:off x="4146848" y="1008389"/>
          <a:ext cx="1005669" cy="10056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B52A942-76F3-4C0A-B12E-607002C20AB0}">
      <dsp:nvSpPr>
        <dsp:cNvPr id="0" name=""/>
        <dsp:cNvSpPr/>
      </dsp:nvSpPr>
      <dsp:spPr>
        <a:xfrm>
          <a:off x="4358039" y="1219580"/>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57B3679-C73C-4F08-AB81-5637C3384E85}">
      <dsp:nvSpPr>
        <dsp:cNvPr id="0" name=""/>
        <dsp:cNvSpPr/>
      </dsp:nvSpPr>
      <dsp:spPr>
        <a:xfrm>
          <a:off x="5368018" y="1008389"/>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Anti-analysis techniques</a:t>
          </a:r>
        </a:p>
      </dsp:txBody>
      <dsp:txXfrm>
        <a:off x="5368018" y="1008389"/>
        <a:ext cx="2370505" cy="1005669"/>
      </dsp:txXfrm>
    </dsp:sp>
    <dsp:sp modelId="{E36BD880-E6AA-4918-9EC8-EBD965D01B2B}">
      <dsp:nvSpPr>
        <dsp:cNvPr id="0" name=""/>
        <dsp:cNvSpPr/>
      </dsp:nvSpPr>
      <dsp:spPr>
        <a:xfrm>
          <a:off x="145153" y="2844339"/>
          <a:ext cx="1005669" cy="10056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8E213B1-E031-4ABE-8FEC-BCB9E5D7A117}">
      <dsp:nvSpPr>
        <dsp:cNvPr id="0" name=""/>
        <dsp:cNvSpPr/>
      </dsp:nvSpPr>
      <dsp:spPr>
        <a:xfrm>
          <a:off x="356344" y="3055530"/>
          <a:ext cx="583288" cy="5832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1C0DC8F-3501-4079-AF87-8CABDCE7C9F0}">
      <dsp:nvSpPr>
        <dsp:cNvPr id="0" name=""/>
        <dsp:cNvSpPr/>
      </dsp:nvSpPr>
      <dsp:spPr>
        <a:xfrm>
          <a:off x="1366323" y="2844339"/>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Detected &amp; Removed Security</a:t>
          </a:r>
          <a:endParaRPr lang="en-US" sz="2400" kern="1200"/>
        </a:p>
      </dsp:txBody>
      <dsp:txXfrm>
        <a:off x="1366323" y="2844339"/>
        <a:ext cx="2370505" cy="1005669"/>
      </dsp:txXfrm>
    </dsp:sp>
    <dsp:sp modelId="{6CD184A7-E94F-4B73-9577-9008326B4FCD}">
      <dsp:nvSpPr>
        <dsp:cNvPr id="0" name=""/>
        <dsp:cNvSpPr/>
      </dsp:nvSpPr>
      <dsp:spPr>
        <a:xfrm>
          <a:off x="4149871" y="2844339"/>
          <a:ext cx="1005669" cy="10056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4CBD8CC-DDD2-4534-B15F-C52C396013C5}">
      <dsp:nvSpPr>
        <dsp:cNvPr id="0" name=""/>
        <dsp:cNvSpPr/>
      </dsp:nvSpPr>
      <dsp:spPr>
        <a:xfrm>
          <a:off x="4361061" y="3055530"/>
          <a:ext cx="583288" cy="5832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7E58312-BDA7-4E33-8148-6F8E06DDD817}">
      <dsp:nvSpPr>
        <dsp:cNvPr id="0" name=""/>
        <dsp:cNvSpPr/>
      </dsp:nvSpPr>
      <dsp:spPr>
        <a:xfrm>
          <a:off x="5371040" y="2844339"/>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Targeted Linux servers</a:t>
          </a:r>
        </a:p>
      </dsp:txBody>
      <dsp:txXfrm>
        <a:off x="5371040" y="2844339"/>
        <a:ext cx="2370505" cy="10056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538A6-A620-3547-A6A3-F95C083BD120}">
      <dsp:nvSpPr>
        <dsp:cNvPr id="0" name=""/>
        <dsp:cNvSpPr/>
      </dsp:nvSpPr>
      <dsp:spPr>
        <a:xfrm>
          <a:off x="0" y="487845"/>
          <a:ext cx="731520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More “traditional” form of crypto fraud</a:t>
          </a:r>
        </a:p>
      </dsp:txBody>
      <dsp:txXfrm>
        <a:off x="31613" y="519458"/>
        <a:ext cx="7251974" cy="584369"/>
      </dsp:txXfrm>
    </dsp:sp>
    <dsp:sp modelId="{DCA211FB-C85C-3246-BF6E-67B920BA37EF}">
      <dsp:nvSpPr>
        <dsp:cNvPr id="0" name=""/>
        <dsp:cNvSpPr/>
      </dsp:nvSpPr>
      <dsp:spPr>
        <a:xfrm>
          <a:off x="0" y="1213200"/>
          <a:ext cx="7315200" cy="647595"/>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Repurposing of existing infostealers: Dridex, Zeus</a:t>
          </a:r>
        </a:p>
      </dsp:txBody>
      <dsp:txXfrm>
        <a:off x="31613" y="1244813"/>
        <a:ext cx="7251974" cy="584369"/>
      </dsp:txXfrm>
    </dsp:sp>
    <dsp:sp modelId="{AB300EAF-F423-F849-9918-F3A6750AB44B}">
      <dsp:nvSpPr>
        <dsp:cNvPr id="0" name=""/>
        <dsp:cNvSpPr/>
      </dsp:nvSpPr>
      <dsp:spPr>
        <a:xfrm>
          <a:off x="0" y="1938555"/>
          <a:ext cx="7315200" cy="64759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Introduction of new infostealers: Vidar</a:t>
          </a:r>
        </a:p>
      </dsp:txBody>
      <dsp:txXfrm>
        <a:off x="31613" y="1970168"/>
        <a:ext cx="7251974" cy="584369"/>
      </dsp:txXfrm>
    </dsp:sp>
    <dsp:sp modelId="{C77C2A36-0415-F34B-A335-EA7BF1D71345}">
      <dsp:nvSpPr>
        <dsp:cNvPr id="0" name=""/>
        <dsp:cNvSpPr/>
      </dsp:nvSpPr>
      <dsp:spPr>
        <a:xfrm>
          <a:off x="0" y="2663910"/>
          <a:ext cx="7315200" cy="647595"/>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Leveraging existing infrastructure</a:t>
          </a:r>
        </a:p>
      </dsp:txBody>
      <dsp:txXfrm>
        <a:off x="31613" y="2695523"/>
        <a:ext cx="7251974" cy="584369"/>
      </dsp:txXfrm>
    </dsp:sp>
    <dsp:sp modelId="{14A12F15-5FBF-434F-8DED-E7C4AFC3A071}">
      <dsp:nvSpPr>
        <dsp:cNvPr id="0" name=""/>
        <dsp:cNvSpPr/>
      </dsp:nvSpPr>
      <dsp:spPr>
        <a:xfrm>
          <a:off x="0" y="3389265"/>
          <a:ext cx="7315200" cy="6475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Hybridisation of attacks</a:t>
          </a:r>
        </a:p>
      </dsp:txBody>
      <dsp:txXfrm>
        <a:off x="31613" y="3420878"/>
        <a:ext cx="7251974" cy="5843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FA265-CBB7-0943-BC04-65F8512CD411}">
      <dsp:nvSpPr>
        <dsp:cNvPr id="0" name=""/>
        <dsp:cNvSpPr/>
      </dsp:nvSpPr>
      <dsp:spPr>
        <a:xfrm>
          <a:off x="1051" y="181140"/>
          <a:ext cx="4099284" cy="245957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Zeus</a:t>
          </a:r>
        </a:p>
      </dsp:txBody>
      <dsp:txXfrm>
        <a:off x="1051" y="181140"/>
        <a:ext cx="4099284" cy="2459570"/>
      </dsp:txXfrm>
    </dsp:sp>
    <dsp:sp modelId="{8E74AEBD-5BE5-5748-9F2D-662B36B2F9C0}">
      <dsp:nvSpPr>
        <dsp:cNvPr id="0" name=""/>
        <dsp:cNvSpPr/>
      </dsp:nvSpPr>
      <dsp:spPr>
        <a:xfrm>
          <a:off x="4510264" y="181140"/>
          <a:ext cx="4099284" cy="2459570"/>
        </a:xfrm>
        <a:prstGeom prst="rect">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err="1"/>
            <a:t>Dridex</a:t>
          </a:r>
          <a:endParaRPr lang="en-US" sz="6500" kern="1200" dirty="0"/>
        </a:p>
      </dsp:txBody>
      <dsp:txXfrm>
        <a:off x="4510264" y="181140"/>
        <a:ext cx="4099284" cy="2459570"/>
      </dsp:txXfrm>
    </dsp:sp>
    <dsp:sp modelId="{C835293F-A436-764F-A401-E1CB9AE092F5}">
      <dsp:nvSpPr>
        <dsp:cNvPr id="0" name=""/>
        <dsp:cNvSpPr/>
      </dsp:nvSpPr>
      <dsp:spPr>
        <a:xfrm>
          <a:off x="1051" y="3050640"/>
          <a:ext cx="4099284" cy="2459570"/>
        </a:xfrm>
        <a:prstGeom prst="rect">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err="1"/>
            <a:t>Emotet</a:t>
          </a:r>
          <a:endParaRPr lang="en-US" sz="6500" kern="1200" dirty="0"/>
        </a:p>
      </dsp:txBody>
      <dsp:txXfrm>
        <a:off x="1051" y="3050640"/>
        <a:ext cx="4099284" cy="2459570"/>
      </dsp:txXfrm>
    </dsp:sp>
    <dsp:sp modelId="{408641A6-4B52-A147-B918-97A26441505D}">
      <dsp:nvSpPr>
        <dsp:cNvPr id="0" name=""/>
        <dsp:cNvSpPr/>
      </dsp:nvSpPr>
      <dsp:spPr>
        <a:xfrm>
          <a:off x="4510264" y="3050640"/>
          <a:ext cx="4099284" cy="2459570"/>
        </a:xfrm>
        <a:prstGeom prst="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err="1"/>
            <a:t>Lokibot</a:t>
          </a:r>
          <a:endParaRPr lang="en-US" sz="6500" kern="1200" dirty="0"/>
        </a:p>
      </dsp:txBody>
      <dsp:txXfrm>
        <a:off x="4510264" y="3050640"/>
        <a:ext cx="4099284" cy="2459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2064B-71D9-4F57-ACEF-678BFD309869}">
      <dsp:nvSpPr>
        <dsp:cNvPr id="0" name=""/>
        <dsp:cNvSpPr/>
      </dsp:nvSpPr>
      <dsp:spPr>
        <a:xfrm>
          <a:off x="1344318" y="379835"/>
          <a:ext cx="743554" cy="7435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567BD4F-9D99-4E03-AE4B-58D6C7721715}">
      <dsp:nvSpPr>
        <dsp:cNvPr id="0" name=""/>
        <dsp:cNvSpPr/>
      </dsp:nvSpPr>
      <dsp:spPr>
        <a:xfrm>
          <a:off x="889924" y="1394872"/>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Targets</a:t>
          </a:r>
          <a:r>
            <a:rPr lang="en-US" sz="1400" kern="1200" baseline="0" dirty="0"/>
            <a:t> Mac endpoints: computers and iPhones</a:t>
          </a:r>
          <a:endParaRPr lang="en-US" sz="1400" kern="1200" dirty="0"/>
        </a:p>
      </dsp:txBody>
      <dsp:txXfrm>
        <a:off x="889924" y="1394872"/>
        <a:ext cx="1652343" cy="660937"/>
      </dsp:txXfrm>
    </dsp:sp>
    <dsp:sp modelId="{395E1BA4-73B5-46B6-B0B7-EC05D6E2A127}">
      <dsp:nvSpPr>
        <dsp:cNvPr id="0" name=""/>
        <dsp:cNvSpPr/>
      </dsp:nvSpPr>
      <dsp:spPr>
        <a:xfrm>
          <a:off x="3285822" y="379835"/>
          <a:ext cx="743554" cy="7435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4A53F69-9BF0-4B26-8FBC-6A0CA99F79AA}">
      <dsp:nvSpPr>
        <dsp:cNvPr id="0" name=""/>
        <dsp:cNvSpPr/>
      </dsp:nvSpPr>
      <dsp:spPr>
        <a:xfrm>
          <a:off x="2831428" y="1394872"/>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Steals browser cookies for exchange, wallets</a:t>
          </a:r>
        </a:p>
      </dsp:txBody>
      <dsp:txXfrm>
        <a:off x="2831428" y="1394872"/>
        <a:ext cx="1652343" cy="660937"/>
      </dsp:txXfrm>
    </dsp:sp>
    <dsp:sp modelId="{074A3826-C244-477F-A34B-1101E3ACA5E3}">
      <dsp:nvSpPr>
        <dsp:cNvPr id="0" name=""/>
        <dsp:cNvSpPr/>
      </dsp:nvSpPr>
      <dsp:spPr>
        <a:xfrm>
          <a:off x="5227326" y="379835"/>
          <a:ext cx="743554" cy="7435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3E81327-10B0-4268-BFEB-9E7D2D53C310}">
      <dsp:nvSpPr>
        <dsp:cNvPr id="0" name=""/>
        <dsp:cNvSpPr/>
      </dsp:nvSpPr>
      <dsp:spPr>
        <a:xfrm>
          <a:off x="4772932" y="1394872"/>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Steals browser passwords, credit cards, texts </a:t>
          </a:r>
          <a:r>
            <a:rPr lang="en-US" sz="1400" kern="1200" dirty="0" err="1"/>
            <a:t>etc</a:t>
          </a:r>
          <a:endParaRPr lang="en-US" sz="1400" kern="1200" dirty="0"/>
        </a:p>
      </dsp:txBody>
      <dsp:txXfrm>
        <a:off x="4772932" y="1394872"/>
        <a:ext cx="1652343" cy="660937"/>
      </dsp:txXfrm>
    </dsp:sp>
    <dsp:sp modelId="{0D739BEC-B19B-4F59-9250-CE152F2A58D0}">
      <dsp:nvSpPr>
        <dsp:cNvPr id="0" name=""/>
        <dsp:cNvSpPr/>
      </dsp:nvSpPr>
      <dsp:spPr>
        <a:xfrm>
          <a:off x="2315070" y="2468895"/>
          <a:ext cx="743554" cy="7435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0B9B8C-92C8-475C-8059-11F8137252AA}">
      <dsp:nvSpPr>
        <dsp:cNvPr id="0" name=""/>
        <dsp:cNvSpPr/>
      </dsp:nvSpPr>
      <dsp:spPr>
        <a:xfrm>
          <a:off x="1860676" y="3483933"/>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Retains control through backdoor</a:t>
          </a:r>
        </a:p>
      </dsp:txBody>
      <dsp:txXfrm>
        <a:off x="1860676" y="3483933"/>
        <a:ext cx="1652343" cy="660937"/>
      </dsp:txXfrm>
    </dsp:sp>
    <dsp:sp modelId="{297118B3-1A96-4588-8C85-2691A73574E6}">
      <dsp:nvSpPr>
        <dsp:cNvPr id="0" name=""/>
        <dsp:cNvSpPr/>
      </dsp:nvSpPr>
      <dsp:spPr>
        <a:xfrm>
          <a:off x="4256574" y="2468895"/>
          <a:ext cx="743554" cy="7435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780B89-3EB3-4DCC-9F8D-8DD6D6B2122E}">
      <dsp:nvSpPr>
        <dsp:cNvPr id="0" name=""/>
        <dsp:cNvSpPr/>
      </dsp:nvSpPr>
      <dsp:spPr>
        <a:xfrm>
          <a:off x="3802180" y="3483933"/>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Download and installs Koto coin-miner </a:t>
          </a:r>
        </a:p>
      </dsp:txBody>
      <dsp:txXfrm>
        <a:off x="3802180" y="3483933"/>
        <a:ext cx="1652343" cy="66093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8B186-3004-0E44-B463-2CB324C7ECFD}">
      <dsp:nvSpPr>
        <dsp:cNvPr id="0" name=""/>
        <dsp:cNvSpPr/>
      </dsp:nvSpPr>
      <dsp:spPr>
        <a:xfrm rot="5400000">
          <a:off x="4091488" y="-1237248"/>
          <a:ext cx="1765695" cy="4681728"/>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South Korean company</a:t>
          </a:r>
        </a:p>
        <a:p>
          <a:pPr marL="285750" lvl="1" indent="-285750" algn="l" defTabSz="1466850">
            <a:lnSpc>
              <a:spcPct val="90000"/>
            </a:lnSpc>
            <a:spcBef>
              <a:spcPct val="0"/>
            </a:spcBef>
            <a:spcAft>
              <a:spcPct val="15000"/>
            </a:spcAft>
            <a:buChar char="•"/>
          </a:pPr>
          <a:r>
            <a:rPr lang="en-US" sz="3300" kern="1200"/>
            <a:t>lost 17% of its assets in one hack in Dec 2017</a:t>
          </a:r>
        </a:p>
      </dsp:txBody>
      <dsp:txXfrm rot="-5400000">
        <a:off x="2633472" y="306962"/>
        <a:ext cx="4595534" cy="1593307"/>
      </dsp:txXfrm>
    </dsp:sp>
    <dsp:sp modelId="{83405755-6504-834E-8886-85B95B3C65CE}">
      <dsp:nvSpPr>
        <dsp:cNvPr id="0" name=""/>
        <dsp:cNvSpPr/>
      </dsp:nvSpPr>
      <dsp:spPr>
        <a:xfrm>
          <a:off x="0" y="55"/>
          <a:ext cx="2633472" cy="220711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Youbit: </a:t>
          </a:r>
        </a:p>
      </dsp:txBody>
      <dsp:txXfrm>
        <a:off x="107743" y="107798"/>
        <a:ext cx="2417986" cy="1991633"/>
      </dsp:txXfrm>
    </dsp:sp>
    <dsp:sp modelId="{1691374F-BCE3-054E-8EAE-AEC585AAF97A}">
      <dsp:nvSpPr>
        <dsp:cNvPr id="0" name=""/>
        <dsp:cNvSpPr/>
      </dsp:nvSpPr>
      <dsp:spPr>
        <a:xfrm rot="5400000">
          <a:off x="4091488" y="1080226"/>
          <a:ext cx="1765695" cy="4681728"/>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Slovenian based mining company </a:t>
          </a:r>
        </a:p>
        <a:p>
          <a:pPr marL="285750" lvl="1" indent="-285750" algn="l" defTabSz="1466850">
            <a:lnSpc>
              <a:spcPct val="90000"/>
            </a:lnSpc>
            <a:spcBef>
              <a:spcPct val="0"/>
            </a:spcBef>
            <a:spcAft>
              <a:spcPct val="15000"/>
            </a:spcAft>
            <a:buChar char="•"/>
          </a:pPr>
          <a:r>
            <a:rPr lang="en-US" sz="3300" kern="1200"/>
            <a:t>hacked for 4700 BTC</a:t>
          </a:r>
        </a:p>
      </dsp:txBody>
      <dsp:txXfrm rot="-5400000">
        <a:off x="2633472" y="2624436"/>
        <a:ext cx="4595534" cy="1593307"/>
      </dsp:txXfrm>
    </dsp:sp>
    <dsp:sp modelId="{D5A43841-9EB8-754A-8E1B-1A4B36CC5933}">
      <dsp:nvSpPr>
        <dsp:cNvPr id="0" name=""/>
        <dsp:cNvSpPr/>
      </dsp:nvSpPr>
      <dsp:spPr>
        <a:xfrm>
          <a:off x="0" y="2317530"/>
          <a:ext cx="2633472" cy="2207119"/>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NiceHash: </a:t>
          </a:r>
        </a:p>
      </dsp:txBody>
      <dsp:txXfrm>
        <a:off x="107743" y="2425273"/>
        <a:ext cx="2417986" cy="199163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514F5-8206-47CC-A0F9-7D55A57A8A7A}">
      <dsp:nvSpPr>
        <dsp:cNvPr id="0" name=""/>
        <dsp:cNvSpPr/>
      </dsp:nvSpPr>
      <dsp:spPr>
        <a:xfrm>
          <a:off x="0" y="735264"/>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256C7-B06C-4140-879E-15510672D9AA}">
      <dsp:nvSpPr>
        <dsp:cNvPr id="0" name=""/>
        <dsp:cNvSpPr/>
      </dsp:nvSpPr>
      <dsp:spPr>
        <a:xfrm>
          <a:off x="410617" y="1040682"/>
          <a:ext cx="746576" cy="746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DA13669-A2DE-44C0-93CD-2F39EAF4ACB6}">
      <dsp:nvSpPr>
        <dsp:cNvPr id="0" name=""/>
        <dsp:cNvSpPr/>
      </dsp:nvSpPr>
      <dsp:spPr>
        <a:xfrm>
          <a:off x="1567810" y="735264"/>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111250">
            <a:lnSpc>
              <a:spcPct val="100000"/>
            </a:lnSpc>
            <a:spcBef>
              <a:spcPct val="0"/>
            </a:spcBef>
            <a:spcAft>
              <a:spcPct val="35000"/>
            </a:spcAft>
            <a:buNone/>
          </a:pPr>
          <a:r>
            <a:rPr lang="en-US" sz="2500" kern="1200"/>
            <a:t>Lazarus</a:t>
          </a:r>
        </a:p>
      </dsp:txBody>
      <dsp:txXfrm>
        <a:off x="1567810" y="735264"/>
        <a:ext cx="3291840" cy="1357411"/>
      </dsp:txXfrm>
    </dsp:sp>
    <dsp:sp modelId="{D2C69987-B6FA-467E-B488-904C618F07D6}">
      <dsp:nvSpPr>
        <dsp:cNvPr id="0" name=""/>
        <dsp:cNvSpPr/>
      </dsp:nvSpPr>
      <dsp:spPr>
        <a:xfrm>
          <a:off x="4859650" y="735264"/>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t>Wannacry</a:t>
          </a:r>
        </a:p>
        <a:p>
          <a:pPr marL="0" lvl="0" indent="0" algn="l" defTabSz="622300">
            <a:lnSpc>
              <a:spcPct val="100000"/>
            </a:lnSpc>
            <a:spcBef>
              <a:spcPct val="0"/>
            </a:spcBef>
            <a:spcAft>
              <a:spcPct val="35000"/>
            </a:spcAft>
            <a:buNone/>
          </a:pPr>
          <a:r>
            <a:rPr lang="en-US" sz="1400" kern="1200"/>
            <a:t>AppleJesus Mac malware</a:t>
          </a:r>
        </a:p>
        <a:p>
          <a:pPr marL="0" lvl="0" indent="0" algn="l" defTabSz="622300">
            <a:lnSpc>
              <a:spcPct val="100000"/>
            </a:lnSpc>
            <a:spcBef>
              <a:spcPct val="0"/>
            </a:spcBef>
            <a:spcAft>
              <a:spcPct val="35000"/>
            </a:spcAft>
            <a:buNone/>
          </a:pPr>
          <a:r>
            <a:rPr lang="en-US" sz="1400" kern="1200"/>
            <a:t>$550 million at least</a:t>
          </a:r>
        </a:p>
      </dsp:txBody>
      <dsp:txXfrm>
        <a:off x="4859650" y="735264"/>
        <a:ext cx="2455549" cy="1357411"/>
      </dsp:txXfrm>
    </dsp:sp>
    <dsp:sp modelId="{C7D8852B-7729-4581-A4EE-4CC0092135FA}">
      <dsp:nvSpPr>
        <dsp:cNvPr id="0" name=""/>
        <dsp:cNvSpPr/>
      </dsp:nvSpPr>
      <dsp:spPr>
        <a:xfrm>
          <a:off x="0" y="2432029"/>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4FC8BE-EE9E-4D8A-8851-EE9F5D883EE3}">
      <dsp:nvSpPr>
        <dsp:cNvPr id="0" name=""/>
        <dsp:cNvSpPr/>
      </dsp:nvSpPr>
      <dsp:spPr>
        <a:xfrm>
          <a:off x="410617" y="2737447"/>
          <a:ext cx="746576" cy="746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A4280B-A227-4A5C-9FC0-1131A87629B4}">
      <dsp:nvSpPr>
        <dsp:cNvPr id="0" name=""/>
        <dsp:cNvSpPr/>
      </dsp:nvSpPr>
      <dsp:spPr>
        <a:xfrm>
          <a:off x="1567810" y="2432029"/>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111250">
            <a:lnSpc>
              <a:spcPct val="100000"/>
            </a:lnSpc>
            <a:spcBef>
              <a:spcPct val="0"/>
            </a:spcBef>
            <a:spcAft>
              <a:spcPct val="35000"/>
            </a:spcAft>
            <a:buNone/>
          </a:pPr>
          <a:r>
            <a:rPr lang="en-US" sz="2500" kern="1200"/>
            <a:t>Gorgon</a:t>
          </a:r>
        </a:p>
      </dsp:txBody>
      <dsp:txXfrm>
        <a:off x="1567810" y="2432029"/>
        <a:ext cx="3291840" cy="1357411"/>
      </dsp:txXfrm>
    </dsp:sp>
    <dsp:sp modelId="{003BB942-7EB7-4580-B54A-2B147ACF65EC}">
      <dsp:nvSpPr>
        <dsp:cNvPr id="0" name=""/>
        <dsp:cNvSpPr/>
      </dsp:nvSpPr>
      <dsp:spPr>
        <a:xfrm>
          <a:off x="4859650" y="2432029"/>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t>Nation State &amp; Criminal</a:t>
          </a:r>
        </a:p>
        <a:p>
          <a:pPr marL="0" lvl="0" indent="0" algn="l" defTabSz="622300">
            <a:lnSpc>
              <a:spcPct val="100000"/>
            </a:lnSpc>
            <a:spcBef>
              <a:spcPct val="0"/>
            </a:spcBef>
            <a:spcAft>
              <a:spcPct val="35000"/>
            </a:spcAft>
            <a:buNone/>
          </a:pPr>
          <a:r>
            <a:rPr lang="en-US" sz="1400" kern="1200"/>
            <a:t>LokiBot &amp; NanoCoreRAT</a:t>
          </a:r>
        </a:p>
        <a:p>
          <a:pPr marL="0" lvl="0" indent="0" algn="l" defTabSz="622300">
            <a:lnSpc>
              <a:spcPct val="100000"/>
            </a:lnSpc>
            <a:spcBef>
              <a:spcPct val="0"/>
            </a:spcBef>
            <a:spcAft>
              <a:spcPct val="35000"/>
            </a:spcAft>
            <a:buNone/>
          </a:pPr>
          <a:r>
            <a:rPr lang="en-US" sz="1400" kern="1200"/>
            <a:t>Uses URL shortening service</a:t>
          </a:r>
        </a:p>
      </dsp:txBody>
      <dsp:txXfrm>
        <a:off x="4859650" y="2432029"/>
        <a:ext cx="2455549" cy="1357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0A529-F1E0-4639-B1FE-F333273A94F0}">
      <dsp:nvSpPr>
        <dsp:cNvPr id="0" name=""/>
        <dsp:cNvSpPr/>
      </dsp:nvSpPr>
      <dsp:spPr>
        <a:xfrm>
          <a:off x="655019" y="1271063"/>
          <a:ext cx="965115" cy="965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A1A1444-195C-4346-9760-045CF9B09D79}">
      <dsp:nvSpPr>
        <dsp:cNvPr id="0" name=""/>
        <dsp:cNvSpPr/>
      </dsp:nvSpPr>
      <dsp:spPr>
        <a:xfrm>
          <a:off x="65227" y="2533642"/>
          <a:ext cx="21447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What is Crypto Fraud</a:t>
          </a:r>
        </a:p>
      </dsp:txBody>
      <dsp:txXfrm>
        <a:off x="65227" y="2533642"/>
        <a:ext cx="2144700" cy="720000"/>
      </dsp:txXfrm>
    </dsp:sp>
    <dsp:sp modelId="{6B4080C7-B74D-47AC-84F8-FD251A63DDC8}">
      <dsp:nvSpPr>
        <dsp:cNvPr id="0" name=""/>
        <dsp:cNvSpPr/>
      </dsp:nvSpPr>
      <dsp:spPr>
        <a:xfrm>
          <a:off x="3175042" y="1271063"/>
          <a:ext cx="965115" cy="965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1964C1A-3596-4B40-BFFD-34179AE88C47}">
      <dsp:nvSpPr>
        <dsp:cNvPr id="0" name=""/>
        <dsp:cNvSpPr/>
      </dsp:nvSpPr>
      <dsp:spPr>
        <a:xfrm>
          <a:off x="2585249" y="2533642"/>
          <a:ext cx="21447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Why did we see a rise in Crypto Fraud in 2018?</a:t>
          </a:r>
        </a:p>
      </dsp:txBody>
      <dsp:txXfrm>
        <a:off x="2585249" y="2533642"/>
        <a:ext cx="2144700" cy="720000"/>
      </dsp:txXfrm>
    </dsp:sp>
    <dsp:sp modelId="{1277E699-E033-4D92-A274-D4953D926F21}">
      <dsp:nvSpPr>
        <dsp:cNvPr id="0" name=""/>
        <dsp:cNvSpPr/>
      </dsp:nvSpPr>
      <dsp:spPr>
        <a:xfrm>
          <a:off x="5695065" y="1271063"/>
          <a:ext cx="965115" cy="965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295B450-05B6-4A22-B490-F4F78A6449E1}">
      <dsp:nvSpPr>
        <dsp:cNvPr id="0" name=""/>
        <dsp:cNvSpPr/>
      </dsp:nvSpPr>
      <dsp:spPr>
        <a:xfrm>
          <a:off x="5105272" y="2533642"/>
          <a:ext cx="21447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Where do we see its evolutionary direction</a:t>
          </a:r>
        </a:p>
      </dsp:txBody>
      <dsp:txXfrm>
        <a:off x="5105272" y="2533642"/>
        <a:ext cx="2144700" cy="720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48601-AB60-2E46-B7A1-90D625CC6090}">
      <dsp:nvSpPr>
        <dsp:cNvPr id="0" name=""/>
        <dsp:cNvSpPr/>
      </dsp:nvSpPr>
      <dsp:spPr>
        <a:xfrm>
          <a:off x="0" y="224955"/>
          <a:ext cx="7315200" cy="74353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Continue to adapt to market changes</a:t>
          </a:r>
        </a:p>
      </dsp:txBody>
      <dsp:txXfrm>
        <a:off x="36296" y="261251"/>
        <a:ext cx="7242608" cy="670943"/>
      </dsp:txXfrm>
    </dsp:sp>
    <dsp:sp modelId="{097D6B6D-8138-0E4E-8536-1E05C7AB67AC}">
      <dsp:nvSpPr>
        <dsp:cNvPr id="0" name=""/>
        <dsp:cNvSpPr/>
      </dsp:nvSpPr>
      <dsp:spPr>
        <a:xfrm>
          <a:off x="0" y="1057770"/>
          <a:ext cx="7315200" cy="743535"/>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Greater targeting of emerging markets</a:t>
          </a:r>
        </a:p>
      </dsp:txBody>
      <dsp:txXfrm>
        <a:off x="36296" y="1094066"/>
        <a:ext cx="7242608" cy="670943"/>
      </dsp:txXfrm>
    </dsp:sp>
    <dsp:sp modelId="{3F001637-AD65-8D41-8945-63A5C5F7BCB1}">
      <dsp:nvSpPr>
        <dsp:cNvPr id="0" name=""/>
        <dsp:cNvSpPr/>
      </dsp:nvSpPr>
      <dsp:spPr>
        <a:xfrm>
          <a:off x="0" y="1890585"/>
          <a:ext cx="7315200" cy="743535"/>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Greater targeting of unregulated Exchanges</a:t>
          </a:r>
        </a:p>
      </dsp:txBody>
      <dsp:txXfrm>
        <a:off x="36296" y="1926881"/>
        <a:ext cx="7242608" cy="670943"/>
      </dsp:txXfrm>
    </dsp:sp>
    <dsp:sp modelId="{7FE74D20-7C12-DF4E-8A47-AA3E2F3E2208}">
      <dsp:nvSpPr>
        <dsp:cNvPr id="0" name=""/>
        <dsp:cNvSpPr/>
      </dsp:nvSpPr>
      <dsp:spPr>
        <a:xfrm>
          <a:off x="0" y="2723400"/>
          <a:ext cx="7315200" cy="743535"/>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Greater hybridization of attacks </a:t>
          </a:r>
        </a:p>
      </dsp:txBody>
      <dsp:txXfrm>
        <a:off x="36296" y="2759696"/>
        <a:ext cx="7242608" cy="670943"/>
      </dsp:txXfrm>
    </dsp:sp>
    <dsp:sp modelId="{086829E8-D70C-B944-8C91-C31810D0989C}">
      <dsp:nvSpPr>
        <dsp:cNvPr id="0" name=""/>
        <dsp:cNvSpPr/>
      </dsp:nvSpPr>
      <dsp:spPr>
        <a:xfrm>
          <a:off x="0" y="3556215"/>
          <a:ext cx="7315200" cy="743535"/>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Increase of attacks on the blockchain</a:t>
          </a:r>
        </a:p>
      </dsp:txBody>
      <dsp:txXfrm>
        <a:off x="36296" y="3592511"/>
        <a:ext cx="7242608" cy="67094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69750-DB0F-44D5-88A5-51954A8210AD}">
      <dsp:nvSpPr>
        <dsp:cNvPr id="0" name=""/>
        <dsp:cNvSpPr/>
      </dsp:nvSpPr>
      <dsp:spPr>
        <a:xfrm>
          <a:off x="10493" y="44656"/>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4756C01-22DF-43C3-A539-677F710C89D9}">
      <dsp:nvSpPr>
        <dsp:cNvPr id="0" name=""/>
        <dsp:cNvSpPr/>
      </dsp:nvSpPr>
      <dsp:spPr>
        <a:xfrm>
          <a:off x="213283" y="247446"/>
          <a:ext cx="560085" cy="560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C642470-90F8-45CF-94D8-C3A0A9E90A6E}">
      <dsp:nvSpPr>
        <dsp:cNvPr id="0" name=""/>
        <dsp:cNvSpPr/>
      </dsp:nvSpPr>
      <dsp:spPr>
        <a:xfrm>
          <a:off x="1183086" y="44656"/>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Crypto Fraud continues to evolve</a:t>
          </a:r>
        </a:p>
      </dsp:txBody>
      <dsp:txXfrm>
        <a:off x="1183086" y="44656"/>
        <a:ext cx="2276207" cy="965664"/>
      </dsp:txXfrm>
    </dsp:sp>
    <dsp:sp modelId="{050C3544-2986-4DCB-8A59-93A2024F2B2F}">
      <dsp:nvSpPr>
        <dsp:cNvPr id="0" name=""/>
        <dsp:cNvSpPr/>
      </dsp:nvSpPr>
      <dsp:spPr>
        <a:xfrm>
          <a:off x="3855906" y="44656"/>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7538C1C-1D2E-4DC4-808D-C8F64BDA81D8}">
      <dsp:nvSpPr>
        <dsp:cNvPr id="0" name=""/>
        <dsp:cNvSpPr/>
      </dsp:nvSpPr>
      <dsp:spPr>
        <a:xfrm>
          <a:off x="4058695" y="247446"/>
          <a:ext cx="560085" cy="560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DF4768A-996E-4B48-9F73-3D682B28D89B}">
      <dsp:nvSpPr>
        <dsp:cNvPr id="0" name=""/>
        <dsp:cNvSpPr/>
      </dsp:nvSpPr>
      <dsp:spPr>
        <a:xfrm>
          <a:off x="5028498" y="44656"/>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National and International laws need to catch up</a:t>
          </a:r>
        </a:p>
      </dsp:txBody>
      <dsp:txXfrm>
        <a:off x="5028498" y="44656"/>
        <a:ext cx="2276207" cy="965664"/>
      </dsp:txXfrm>
    </dsp:sp>
    <dsp:sp modelId="{181FB960-A5FE-4207-9D04-120962608DF8}">
      <dsp:nvSpPr>
        <dsp:cNvPr id="0" name=""/>
        <dsp:cNvSpPr/>
      </dsp:nvSpPr>
      <dsp:spPr>
        <a:xfrm>
          <a:off x="10493" y="1779521"/>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CE0076-79F5-41DE-8FF3-0C62F99AB1AB}">
      <dsp:nvSpPr>
        <dsp:cNvPr id="0" name=""/>
        <dsp:cNvSpPr/>
      </dsp:nvSpPr>
      <dsp:spPr>
        <a:xfrm>
          <a:off x="213283" y="1982310"/>
          <a:ext cx="560085" cy="560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529AAD-6D9E-40CB-BAA1-91F9CF7E1BDA}">
      <dsp:nvSpPr>
        <dsp:cNvPr id="0" name=""/>
        <dsp:cNvSpPr/>
      </dsp:nvSpPr>
      <dsp:spPr>
        <a:xfrm>
          <a:off x="1183086" y="1779521"/>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Greater enduser training</a:t>
          </a:r>
        </a:p>
      </dsp:txBody>
      <dsp:txXfrm>
        <a:off x="1183086" y="1779521"/>
        <a:ext cx="2276207" cy="965664"/>
      </dsp:txXfrm>
    </dsp:sp>
    <dsp:sp modelId="{DAD0D811-F0DD-4638-8F53-6679AEEB4598}">
      <dsp:nvSpPr>
        <dsp:cNvPr id="0" name=""/>
        <dsp:cNvSpPr/>
      </dsp:nvSpPr>
      <dsp:spPr>
        <a:xfrm>
          <a:off x="3855906" y="1779521"/>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3080FB-5032-4BAF-A384-BA17BCBC2B91}">
      <dsp:nvSpPr>
        <dsp:cNvPr id="0" name=""/>
        <dsp:cNvSpPr/>
      </dsp:nvSpPr>
      <dsp:spPr>
        <a:xfrm>
          <a:off x="4058695" y="1982310"/>
          <a:ext cx="560085" cy="5600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8EC497D-9291-4D56-A8BA-2599AD372B83}">
      <dsp:nvSpPr>
        <dsp:cNvPr id="0" name=""/>
        <dsp:cNvSpPr/>
      </dsp:nvSpPr>
      <dsp:spPr>
        <a:xfrm>
          <a:off x="5028498" y="1779521"/>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Greater use of EDR </a:t>
          </a:r>
        </a:p>
      </dsp:txBody>
      <dsp:txXfrm>
        <a:off x="5028498" y="1779521"/>
        <a:ext cx="2276207" cy="965664"/>
      </dsp:txXfrm>
    </dsp:sp>
    <dsp:sp modelId="{F377210F-0AA8-4F1E-84B8-5305DB337892}">
      <dsp:nvSpPr>
        <dsp:cNvPr id="0" name=""/>
        <dsp:cNvSpPr/>
      </dsp:nvSpPr>
      <dsp:spPr>
        <a:xfrm>
          <a:off x="10493" y="3514385"/>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895AD88-F95D-4144-9E73-3BC1EAE9A98E}">
      <dsp:nvSpPr>
        <dsp:cNvPr id="0" name=""/>
        <dsp:cNvSpPr/>
      </dsp:nvSpPr>
      <dsp:spPr>
        <a:xfrm>
          <a:off x="213283" y="3717174"/>
          <a:ext cx="560085" cy="5600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7E20499-4040-4FD8-834A-294E2A335E3C}">
      <dsp:nvSpPr>
        <dsp:cNvPr id="0" name=""/>
        <dsp:cNvSpPr/>
      </dsp:nvSpPr>
      <dsp:spPr>
        <a:xfrm>
          <a:off x="1183086" y="3514385"/>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Greater use of baselining servers – physical and cloud</a:t>
          </a:r>
        </a:p>
      </dsp:txBody>
      <dsp:txXfrm>
        <a:off x="1183086" y="3514385"/>
        <a:ext cx="2276207" cy="965664"/>
      </dsp:txXfrm>
    </dsp:sp>
    <dsp:sp modelId="{031E81D6-D381-45A0-99DF-75212ACE0508}">
      <dsp:nvSpPr>
        <dsp:cNvPr id="0" name=""/>
        <dsp:cNvSpPr/>
      </dsp:nvSpPr>
      <dsp:spPr>
        <a:xfrm>
          <a:off x="3855906" y="3514385"/>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6D98087-137B-495B-BF8A-BBFFA1913F06}">
      <dsp:nvSpPr>
        <dsp:cNvPr id="0" name=""/>
        <dsp:cNvSpPr/>
      </dsp:nvSpPr>
      <dsp:spPr>
        <a:xfrm>
          <a:off x="4058695" y="3717174"/>
          <a:ext cx="560085" cy="56008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A3E21-5202-4656-8480-C7FDE012282D}">
      <dsp:nvSpPr>
        <dsp:cNvPr id="0" name=""/>
        <dsp:cNvSpPr/>
      </dsp:nvSpPr>
      <dsp:spPr>
        <a:xfrm>
          <a:off x="5028498" y="3514385"/>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Robust patching policies</a:t>
          </a:r>
        </a:p>
      </dsp:txBody>
      <dsp:txXfrm>
        <a:off x="5028498" y="3514385"/>
        <a:ext cx="2276207" cy="96566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67B25-3D4A-D64C-A6A1-880B098E55E8}">
      <dsp:nvSpPr>
        <dsp:cNvPr id="0" name=""/>
        <dsp:cNvSpPr/>
      </dsp:nvSpPr>
      <dsp:spPr>
        <a:xfrm>
          <a:off x="0" y="776453"/>
          <a:ext cx="2285999" cy="137159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Vidar: </a:t>
          </a:r>
          <a:r>
            <a:rPr lang="en-US" sz="2700" kern="1200" dirty="0">
              <a:hlinkClick xmlns:r="http://schemas.openxmlformats.org/officeDocument/2006/relationships" r:id="rId1"/>
            </a:rPr>
            <a:t>1</a:t>
          </a:r>
          <a:r>
            <a:rPr lang="en-US" sz="2700" kern="1200" dirty="0"/>
            <a:t> and </a:t>
          </a:r>
          <a:r>
            <a:rPr lang="en-US" sz="2700" kern="1200" dirty="0">
              <a:hlinkClick xmlns:r="http://schemas.openxmlformats.org/officeDocument/2006/relationships" r:id="rId2"/>
            </a:rPr>
            <a:t>2</a:t>
          </a:r>
          <a:endParaRPr lang="en-US" sz="2700" kern="1200" dirty="0"/>
        </a:p>
      </dsp:txBody>
      <dsp:txXfrm>
        <a:off x="0" y="776453"/>
        <a:ext cx="2285999" cy="1371599"/>
      </dsp:txXfrm>
    </dsp:sp>
    <dsp:sp modelId="{BA6AA9DE-B3BD-0E41-BCBE-6B5E60960241}">
      <dsp:nvSpPr>
        <dsp:cNvPr id="0" name=""/>
        <dsp:cNvSpPr/>
      </dsp:nvSpPr>
      <dsp:spPr>
        <a:xfrm>
          <a:off x="2514600" y="776453"/>
          <a:ext cx="2285999" cy="1371599"/>
        </a:xfrm>
        <a:prstGeom prst="rect">
          <a:avLst/>
        </a:prstGeom>
        <a:solidFill>
          <a:schemeClr val="accent2">
            <a:hueOff val="-291073"/>
            <a:satOff val="-16786"/>
            <a:lumOff val="172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Rocke</a:t>
          </a:r>
          <a:r>
            <a:rPr lang="en-US" sz="2700" kern="1200" dirty="0"/>
            <a:t>: </a:t>
          </a:r>
          <a:r>
            <a:rPr lang="en-US" sz="2700" kern="1200" dirty="0">
              <a:hlinkClick xmlns:r="http://schemas.openxmlformats.org/officeDocument/2006/relationships" r:id="rId3"/>
            </a:rPr>
            <a:t>1</a:t>
          </a:r>
          <a:endParaRPr lang="en-US" sz="2700" kern="1200" dirty="0"/>
        </a:p>
      </dsp:txBody>
      <dsp:txXfrm>
        <a:off x="2514600" y="776453"/>
        <a:ext cx="2285999" cy="1371599"/>
      </dsp:txXfrm>
    </dsp:sp>
    <dsp:sp modelId="{5CB60753-8DD1-B346-9FD3-7F90A27C39BF}">
      <dsp:nvSpPr>
        <dsp:cNvPr id="0" name=""/>
        <dsp:cNvSpPr/>
      </dsp:nvSpPr>
      <dsp:spPr>
        <a:xfrm>
          <a:off x="5029199" y="776453"/>
          <a:ext cx="2285999" cy="1371599"/>
        </a:xfrm>
        <a:prstGeom prst="rect">
          <a:avLst/>
        </a:prstGeom>
        <a:solidFill>
          <a:schemeClr val="accent2">
            <a:hueOff val="-582145"/>
            <a:satOff val="-33571"/>
            <a:lumOff val="345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CookieMiner</a:t>
          </a:r>
          <a:r>
            <a:rPr lang="en-US" sz="2700" kern="1200" dirty="0"/>
            <a:t>: </a:t>
          </a:r>
          <a:r>
            <a:rPr lang="en-US" sz="2700" kern="1200" dirty="0">
              <a:hlinkClick xmlns:r="http://schemas.openxmlformats.org/officeDocument/2006/relationships" r:id="rId4"/>
            </a:rPr>
            <a:t>1</a:t>
          </a:r>
          <a:endParaRPr lang="en-US" sz="2700" kern="1200" dirty="0"/>
        </a:p>
      </dsp:txBody>
      <dsp:txXfrm>
        <a:off x="5029199" y="776453"/>
        <a:ext cx="2285999" cy="1371599"/>
      </dsp:txXfrm>
    </dsp:sp>
    <dsp:sp modelId="{A5310E6A-2B78-D440-B0C2-54E6B016EA4F}">
      <dsp:nvSpPr>
        <dsp:cNvPr id="0" name=""/>
        <dsp:cNvSpPr/>
      </dsp:nvSpPr>
      <dsp:spPr>
        <a:xfrm>
          <a:off x="0" y="2376653"/>
          <a:ext cx="2285999" cy="1371599"/>
        </a:xfrm>
        <a:prstGeom prst="rect">
          <a:avLst/>
        </a:prstGeom>
        <a:solidFill>
          <a:schemeClr val="accent2">
            <a:hueOff val="-873218"/>
            <a:satOff val="-50357"/>
            <a:lumOff val="51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Cryptomining</a:t>
          </a:r>
          <a:r>
            <a:rPr lang="en-US" sz="2700" kern="1200" dirty="0"/>
            <a:t>: </a:t>
          </a:r>
          <a:r>
            <a:rPr lang="en-US" sz="2700" kern="1200" dirty="0">
              <a:hlinkClick xmlns:r="http://schemas.openxmlformats.org/officeDocument/2006/relationships" r:id="rId5"/>
            </a:rPr>
            <a:t>1</a:t>
          </a:r>
          <a:r>
            <a:rPr lang="en-US" sz="2700" kern="1200" dirty="0"/>
            <a:t> and </a:t>
          </a:r>
          <a:r>
            <a:rPr lang="en-US" sz="2700" kern="1200" dirty="0">
              <a:hlinkClick xmlns:r="http://schemas.openxmlformats.org/officeDocument/2006/relationships" r:id="rId6"/>
            </a:rPr>
            <a:t>2</a:t>
          </a:r>
          <a:endParaRPr lang="en-US" sz="2700" kern="1200" dirty="0"/>
        </a:p>
      </dsp:txBody>
      <dsp:txXfrm>
        <a:off x="0" y="2376653"/>
        <a:ext cx="2285999" cy="1371599"/>
      </dsp:txXfrm>
    </dsp:sp>
    <dsp:sp modelId="{EE134DB3-494B-CF4C-B17A-B3170254D80F}">
      <dsp:nvSpPr>
        <dsp:cNvPr id="0" name=""/>
        <dsp:cNvSpPr/>
      </dsp:nvSpPr>
      <dsp:spPr>
        <a:xfrm>
          <a:off x="2514600" y="2376653"/>
          <a:ext cx="2285999" cy="1371599"/>
        </a:xfrm>
        <a:prstGeom prst="rect">
          <a:avLst/>
        </a:prstGeom>
        <a:solidFill>
          <a:schemeClr val="accent2">
            <a:hueOff val="-1164290"/>
            <a:satOff val="-67142"/>
            <a:lumOff val="690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Lazarus Group: </a:t>
          </a:r>
          <a:r>
            <a:rPr lang="en-US" sz="2700" kern="1200" dirty="0">
              <a:hlinkClick xmlns:r="http://schemas.openxmlformats.org/officeDocument/2006/relationships" r:id="rId7"/>
            </a:rPr>
            <a:t>1</a:t>
          </a:r>
          <a:r>
            <a:rPr lang="en-US" sz="2700" kern="1200" dirty="0"/>
            <a:t> and </a:t>
          </a:r>
          <a:r>
            <a:rPr lang="en-US" sz="2700" kern="1200" dirty="0">
              <a:hlinkClick xmlns:r="http://schemas.openxmlformats.org/officeDocument/2006/relationships" r:id="rId8"/>
            </a:rPr>
            <a:t>2</a:t>
          </a:r>
          <a:endParaRPr lang="en-US" sz="2700" kern="1200" dirty="0"/>
        </a:p>
      </dsp:txBody>
      <dsp:txXfrm>
        <a:off x="2514600" y="2376653"/>
        <a:ext cx="2285999" cy="1371599"/>
      </dsp:txXfrm>
    </dsp:sp>
    <dsp:sp modelId="{EEBB6875-E3FF-CC4A-A8F2-0682B64C7E67}">
      <dsp:nvSpPr>
        <dsp:cNvPr id="0" name=""/>
        <dsp:cNvSpPr/>
      </dsp:nvSpPr>
      <dsp:spPr>
        <a:xfrm>
          <a:off x="5029199" y="2376653"/>
          <a:ext cx="2285999" cy="1371599"/>
        </a:xfrm>
        <a:prstGeom prst="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Gorgon Group: </a:t>
          </a:r>
          <a:r>
            <a:rPr lang="en-US" sz="2700" kern="1200" dirty="0">
              <a:hlinkClick xmlns:r="http://schemas.openxmlformats.org/officeDocument/2006/relationships" r:id="rId9"/>
            </a:rPr>
            <a:t>1</a:t>
          </a:r>
          <a:endParaRPr lang="en-US" sz="2700" kern="1200" dirty="0"/>
        </a:p>
      </dsp:txBody>
      <dsp:txXfrm>
        <a:off x="5029199" y="2376653"/>
        <a:ext cx="2285999" cy="13715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BF8A6-95E7-443B-8B53-4A57BFC8DBDF}">
      <dsp:nvSpPr>
        <dsp:cNvPr id="0" name=""/>
        <dsp:cNvSpPr/>
      </dsp:nvSpPr>
      <dsp:spPr>
        <a:xfrm>
          <a:off x="0" y="735264"/>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30E715A-E326-4B4B-97FE-D8F680B382D2}">
      <dsp:nvSpPr>
        <dsp:cNvPr id="0" name=""/>
        <dsp:cNvSpPr/>
      </dsp:nvSpPr>
      <dsp:spPr>
        <a:xfrm>
          <a:off x="410617" y="1040682"/>
          <a:ext cx="746576" cy="746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5657EE1-C52F-4F7D-9A24-89B6BBA73CE7}">
      <dsp:nvSpPr>
        <dsp:cNvPr id="0" name=""/>
        <dsp:cNvSpPr/>
      </dsp:nvSpPr>
      <dsp:spPr>
        <a:xfrm>
          <a:off x="1567810" y="735264"/>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111250">
            <a:lnSpc>
              <a:spcPct val="100000"/>
            </a:lnSpc>
            <a:spcBef>
              <a:spcPct val="0"/>
            </a:spcBef>
            <a:spcAft>
              <a:spcPct val="35000"/>
            </a:spcAft>
            <a:buNone/>
          </a:pPr>
          <a:r>
            <a:rPr lang="en-US" sz="2500" kern="1200"/>
            <a:t>Crypto-jacking</a:t>
          </a:r>
        </a:p>
      </dsp:txBody>
      <dsp:txXfrm>
        <a:off x="1567810" y="735264"/>
        <a:ext cx="3291840" cy="1357411"/>
      </dsp:txXfrm>
    </dsp:sp>
    <dsp:sp modelId="{E416D3E0-86FD-4596-B340-7DD606C2F905}">
      <dsp:nvSpPr>
        <dsp:cNvPr id="0" name=""/>
        <dsp:cNvSpPr/>
      </dsp:nvSpPr>
      <dsp:spPr>
        <a:xfrm>
          <a:off x="4859650" y="735264"/>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66750">
            <a:lnSpc>
              <a:spcPct val="100000"/>
            </a:lnSpc>
            <a:spcBef>
              <a:spcPct val="0"/>
            </a:spcBef>
            <a:spcAft>
              <a:spcPct val="35000"/>
            </a:spcAft>
            <a:buNone/>
          </a:pPr>
          <a:r>
            <a:rPr lang="en-US" sz="1500" kern="1200" dirty="0"/>
            <a:t>Browser based attacks</a:t>
          </a:r>
          <a:br>
            <a:rPr lang="en-US" sz="1500" kern="1200" dirty="0"/>
          </a:br>
          <a:endParaRPr lang="en-US" sz="1500" kern="1200" dirty="0"/>
        </a:p>
        <a:p>
          <a:pPr marL="0" lvl="0" indent="0" algn="l" defTabSz="666750">
            <a:lnSpc>
              <a:spcPct val="100000"/>
            </a:lnSpc>
            <a:spcBef>
              <a:spcPct val="0"/>
            </a:spcBef>
            <a:spcAft>
              <a:spcPct val="35000"/>
            </a:spcAft>
            <a:buNone/>
          </a:pPr>
          <a:r>
            <a:rPr lang="en-US" sz="1500" kern="1200" dirty="0"/>
            <a:t>Installed miners</a:t>
          </a:r>
          <a:br>
            <a:rPr lang="en-US" sz="1500" kern="1200" dirty="0"/>
          </a:br>
          <a:endParaRPr lang="en-US" sz="1500" kern="1200" dirty="0"/>
        </a:p>
      </dsp:txBody>
      <dsp:txXfrm>
        <a:off x="4859650" y="735264"/>
        <a:ext cx="2455549" cy="1357411"/>
      </dsp:txXfrm>
    </dsp:sp>
    <dsp:sp modelId="{1B9353C7-C445-4707-86A2-6CBDEA00EC49}">
      <dsp:nvSpPr>
        <dsp:cNvPr id="0" name=""/>
        <dsp:cNvSpPr/>
      </dsp:nvSpPr>
      <dsp:spPr>
        <a:xfrm>
          <a:off x="0" y="2432029"/>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4E7F97-65DE-4F0F-8AE1-2C36AA595638}">
      <dsp:nvSpPr>
        <dsp:cNvPr id="0" name=""/>
        <dsp:cNvSpPr/>
      </dsp:nvSpPr>
      <dsp:spPr>
        <a:xfrm>
          <a:off x="410617" y="2737447"/>
          <a:ext cx="746576" cy="746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B41D412-8CF6-4CD0-AB36-778B25C7DFB3}">
      <dsp:nvSpPr>
        <dsp:cNvPr id="0" name=""/>
        <dsp:cNvSpPr/>
      </dsp:nvSpPr>
      <dsp:spPr>
        <a:xfrm>
          <a:off x="1567810" y="2432029"/>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111250">
            <a:lnSpc>
              <a:spcPct val="100000"/>
            </a:lnSpc>
            <a:spcBef>
              <a:spcPct val="0"/>
            </a:spcBef>
            <a:spcAft>
              <a:spcPct val="35000"/>
            </a:spcAft>
            <a:buNone/>
          </a:pPr>
          <a:r>
            <a:rPr lang="en-US" sz="2500" kern="1200"/>
            <a:t>Wallet theft</a:t>
          </a:r>
        </a:p>
      </dsp:txBody>
      <dsp:txXfrm>
        <a:off x="1567810" y="2432029"/>
        <a:ext cx="3291840" cy="1357411"/>
      </dsp:txXfrm>
    </dsp:sp>
    <dsp:sp modelId="{BE2D4E58-500B-46A0-80F6-24A818641C4E}">
      <dsp:nvSpPr>
        <dsp:cNvPr id="0" name=""/>
        <dsp:cNvSpPr/>
      </dsp:nvSpPr>
      <dsp:spPr>
        <a:xfrm>
          <a:off x="4859650" y="2432029"/>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66750">
            <a:lnSpc>
              <a:spcPct val="100000"/>
            </a:lnSpc>
            <a:spcBef>
              <a:spcPct val="0"/>
            </a:spcBef>
            <a:spcAft>
              <a:spcPct val="35000"/>
            </a:spcAft>
            <a:buNone/>
          </a:pPr>
          <a:r>
            <a:rPr lang="en-US" sz="1500" kern="1200" dirty="0"/>
            <a:t>Repurposed infostealers</a:t>
          </a:r>
          <a:br>
            <a:rPr lang="en-US" sz="1500" kern="1200" dirty="0"/>
          </a:br>
          <a:endParaRPr lang="en-US" sz="1500" kern="1200" dirty="0"/>
        </a:p>
      </dsp:txBody>
      <dsp:txXfrm>
        <a:off x="4859650" y="2432029"/>
        <a:ext cx="2455549" cy="13574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B7A3A-2011-EE4C-B4EA-25DE1D47495F}">
      <dsp:nvSpPr>
        <dsp:cNvPr id="0" name=""/>
        <dsp:cNvSpPr/>
      </dsp:nvSpPr>
      <dsp:spPr>
        <a:xfrm>
          <a:off x="0" y="3359088"/>
          <a:ext cx="7315200" cy="11179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Leverages</a:t>
          </a:r>
          <a:r>
            <a:rPr lang="en-US" sz="2100" kern="1200" dirty="0"/>
            <a:t>:</a:t>
          </a:r>
        </a:p>
      </dsp:txBody>
      <dsp:txXfrm>
        <a:off x="0" y="3359088"/>
        <a:ext cx="7315200" cy="603677"/>
      </dsp:txXfrm>
    </dsp:sp>
    <dsp:sp modelId="{8FB40481-9C3B-854D-ACE1-93293ABF3BC3}">
      <dsp:nvSpPr>
        <dsp:cNvPr id="0" name=""/>
        <dsp:cNvSpPr/>
      </dsp:nvSpPr>
      <dsp:spPr>
        <a:xfrm>
          <a:off x="0" y="3987304"/>
          <a:ext cx="3657599" cy="514243"/>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2024" tIns="34290" rIns="192024" bIns="34290" numCol="1" spcCol="1270" anchor="ctr" anchorCtr="0">
          <a:noAutofit/>
        </a:bodyPr>
        <a:lstStyle/>
        <a:p>
          <a:pPr marL="0" lvl="0" indent="0" algn="ctr" defTabSz="1200150">
            <a:lnSpc>
              <a:spcPct val="90000"/>
            </a:lnSpc>
            <a:spcBef>
              <a:spcPct val="0"/>
            </a:spcBef>
            <a:spcAft>
              <a:spcPct val="35000"/>
            </a:spcAft>
            <a:buNone/>
          </a:pPr>
          <a:r>
            <a:rPr lang="en-US" sz="2700" kern="1200" dirty="0"/>
            <a:t>Remote Code Injection </a:t>
          </a:r>
        </a:p>
      </dsp:txBody>
      <dsp:txXfrm>
        <a:off x="0" y="3987304"/>
        <a:ext cx="3657599" cy="514243"/>
      </dsp:txXfrm>
    </dsp:sp>
    <dsp:sp modelId="{09C7C37F-0739-AD40-A3D8-3D80464EF3DA}">
      <dsp:nvSpPr>
        <dsp:cNvPr id="0" name=""/>
        <dsp:cNvSpPr/>
      </dsp:nvSpPr>
      <dsp:spPr>
        <a:xfrm>
          <a:off x="3657600" y="3987304"/>
          <a:ext cx="3657599" cy="514243"/>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2024" tIns="34290" rIns="192024" bIns="34290" numCol="1" spcCol="1270" anchor="ctr" anchorCtr="0">
          <a:noAutofit/>
        </a:bodyPr>
        <a:lstStyle/>
        <a:p>
          <a:pPr marL="0" lvl="0" indent="0" algn="ctr" defTabSz="1200150">
            <a:lnSpc>
              <a:spcPct val="90000"/>
            </a:lnSpc>
            <a:spcBef>
              <a:spcPct val="0"/>
            </a:spcBef>
            <a:spcAft>
              <a:spcPct val="35000"/>
            </a:spcAft>
            <a:buNone/>
          </a:pPr>
          <a:r>
            <a:rPr lang="en-US" sz="2700" kern="1200"/>
            <a:t>Traditional download</a:t>
          </a:r>
        </a:p>
      </dsp:txBody>
      <dsp:txXfrm>
        <a:off x="3657600" y="3987304"/>
        <a:ext cx="3657599" cy="514243"/>
      </dsp:txXfrm>
    </dsp:sp>
    <dsp:sp modelId="{B71A96C0-A75B-5946-8BE2-DDD61D5585E0}">
      <dsp:nvSpPr>
        <dsp:cNvPr id="0" name=""/>
        <dsp:cNvSpPr/>
      </dsp:nvSpPr>
      <dsp:spPr>
        <a:xfrm rot="10800000">
          <a:off x="0" y="1703392"/>
          <a:ext cx="7315200" cy="1719361"/>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Without knowledge or consent</a:t>
          </a:r>
          <a:br>
            <a:rPr lang="en-US" sz="2100" kern="1200" dirty="0"/>
          </a:br>
          <a:endParaRPr lang="en-US" sz="2100" kern="1200" dirty="0"/>
        </a:p>
      </dsp:txBody>
      <dsp:txXfrm rot="10800000">
        <a:off x="0" y="1703392"/>
        <a:ext cx="7315200" cy="1117189"/>
      </dsp:txXfrm>
    </dsp:sp>
    <dsp:sp modelId="{B554F584-A5EE-ED4C-8360-5052747A2EA9}">
      <dsp:nvSpPr>
        <dsp:cNvPr id="0" name=""/>
        <dsp:cNvSpPr/>
      </dsp:nvSpPr>
      <dsp:spPr>
        <a:xfrm rot="10800000">
          <a:off x="0" y="799"/>
          <a:ext cx="7315200" cy="1719361"/>
        </a:xfrm>
        <a:prstGeom prst="upArrowCallout">
          <a:avLst/>
        </a:prstGeom>
        <a:solidFill>
          <a:schemeClr val="accent5">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Use of computational power by adversary </a:t>
          </a:r>
          <a:br>
            <a:rPr lang="en-US" sz="2100" kern="1200" dirty="0"/>
          </a:br>
          <a:endParaRPr lang="en-US" sz="2100" kern="1200" dirty="0"/>
        </a:p>
      </dsp:txBody>
      <dsp:txXfrm rot="10800000">
        <a:off x="0" y="799"/>
        <a:ext cx="7315200" cy="11171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C7288-AA73-AE49-A66F-8528F8834D51}">
      <dsp:nvSpPr>
        <dsp:cNvPr id="0" name=""/>
        <dsp:cNvSpPr/>
      </dsp:nvSpPr>
      <dsp:spPr>
        <a:xfrm>
          <a:off x="160896" y="0"/>
          <a:ext cx="6816606" cy="13491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Revitalizing traditional infostealers</a:t>
          </a:r>
          <a:br>
            <a:rPr lang="en-US" sz="1900" kern="1200" dirty="0"/>
          </a:br>
          <a:endParaRPr lang="en-US" sz="1900" kern="1200" dirty="0"/>
        </a:p>
      </dsp:txBody>
      <dsp:txXfrm>
        <a:off x="200410" y="39514"/>
        <a:ext cx="5422853" cy="1270077"/>
      </dsp:txXfrm>
    </dsp:sp>
    <dsp:sp modelId="{E1BC78D5-BA7F-8643-AD38-0BD5CF54E229}">
      <dsp:nvSpPr>
        <dsp:cNvPr id="0" name=""/>
        <dsp:cNvSpPr/>
      </dsp:nvSpPr>
      <dsp:spPr>
        <a:xfrm>
          <a:off x="881612" y="1552694"/>
          <a:ext cx="7138256" cy="13491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t>Same techniques, new targets</a:t>
          </a:r>
        </a:p>
      </dsp:txBody>
      <dsp:txXfrm>
        <a:off x="921126" y="1592208"/>
        <a:ext cx="5552463" cy="1270077"/>
      </dsp:txXfrm>
    </dsp:sp>
    <dsp:sp modelId="{C32DB854-98C9-8443-B4CC-31DBA98ADDA9}">
      <dsp:nvSpPr>
        <dsp:cNvPr id="0" name=""/>
        <dsp:cNvSpPr/>
      </dsp:nvSpPr>
      <dsp:spPr>
        <a:xfrm>
          <a:off x="1586053" y="3147913"/>
          <a:ext cx="6740798" cy="134910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t>Individuals – Companies – Exchanges</a:t>
          </a:r>
        </a:p>
      </dsp:txBody>
      <dsp:txXfrm>
        <a:off x="1625567" y="3187427"/>
        <a:ext cx="5238902" cy="1270077"/>
      </dsp:txXfrm>
    </dsp:sp>
    <dsp:sp modelId="{C4FE0BE7-A702-574A-8E1E-4E170E08C8BB}">
      <dsp:nvSpPr>
        <dsp:cNvPr id="0" name=""/>
        <dsp:cNvSpPr/>
      </dsp:nvSpPr>
      <dsp:spPr>
        <a:xfrm>
          <a:off x="5878562" y="1023071"/>
          <a:ext cx="876918" cy="87691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rtl="0">
            <a:lnSpc>
              <a:spcPct val="90000"/>
            </a:lnSpc>
            <a:spcBef>
              <a:spcPct val="0"/>
            </a:spcBef>
            <a:spcAft>
              <a:spcPct val="35000"/>
            </a:spcAft>
            <a:buNone/>
          </a:pPr>
          <a:endParaRPr lang="en-US" sz="3600" kern="1200"/>
        </a:p>
      </dsp:txBody>
      <dsp:txXfrm>
        <a:off x="6075869" y="1023071"/>
        <a:ext cx="482304" cy="659881"/>
      </dsp:txXfrm>
    </dsp:sp>
    <dsp:sp modelId="{019B7158-1C81-CF45-977E-C761589552A3}">
      <dsp:nvSpPr>
        <dsp:cNvPr id="0" name=""/>
        <dsp:cNvSpPr/>
      </dsp:nvSpPr>
      <dsp:spPr>
        <a:xfrm>
          <a:off x="6891184" y="2588034"/>
          <a:ext cx="876918" cy="87691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088491" y="2588034"/>
        <a:ext cx="482304" cy="6598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40838-8637-43CA-A76D-32AF294BCB12}">
      <dsp:nvSpPr>
        <dsp:cNvPr id="0" name=""/>
        <dsp:cNvSpPr/>
      </dsp:nvSpPr>
      <dsp:spPr>
        <a:xfrm>
          <a:off x="10493" y="912088"/>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DAD26-3DB8-4830-807B-A0777F726A80}">
      <dsp:nvSpPr>
        <dsp:cNvPr id="0" name=""/>
        <dsp:cNvSpPr/>
      </dsp:nvSpPr>
      <dsp:spPr>
        <a:xfrm>
          <a:off x="213283" y="1114878"/>
          <a:ext cx="560085" cy="560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3C78D8-40E9-4BC0-B28A-2F88982DC012}">
      <dsp:nvSpPr>
        <dsp:cNvPr id="0" name=""/>
        <dsp:cNvSpPr/>
      </dsp:nvSpPr>
      <dsp:spPr>
        <a:xfrm>
          <a:off x="1183086" y="912088"/>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Ransomware –The rise and fall</a:t>
          </a:r>
          <a:br>
            <a:rPr lang="en-US" sz="2000" kern="1200"/>
          </a:br>
          <a:endParaRPr lang="en-US" sz="2000" kern="1200"/>
        </a:p>
      </dsp:txBody>
      <dsp:txXfrm>
        <a:off x="1183086" y="912088"/>
        <a:ext cx="2276207" cy="965664"/>
      </dsp:txXfrm>
    </dsp:sp>
    <dsp:sp modelId="{908E23A4-B690-4FE3-B0A8-BF8583D060C7}">
      <dsp:nvSpPr>
        <dsp:cNvPr id="0" name=""/>
        <dsp:cNvSpPr/>
      </dsp:nvSpPr>
      <dsp:spPr>
        <a:xfrm>
          <a:off x="3855906" y="912088"/>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19250C-099D-4907-940D-D9EA75E46B72}">
      <dsp:nvSpPr>
        <dsp:cNvPr id="0" name=""/>
        <dsp:cNvSpPr/>
      </dsp:nvSpPr>
      <dsp:spPr>
        <a:xfrm>
          <a:off x="4058695" y="1114878"/>
          <a:ext cx="560085" cy="560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6CB10-B8E1-40AB-9E01-CAAE84EE4D19}">
      <dsp:nvSpPr>
        <dsp:cNvPr id="0" name=""/>
        <dsp:cNvSpPr/>
      </dsp:nvSpPr>
      <dsp:spPr>
        <a:xfrm>
          <a:off x="5028498" y="912088"/>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Increase crypto adoption globally</a:t>
          </a:r>
          <a:br>
            <a:rPr lang="en-US" sz="2000" kern="1200"/>
          </a:br>
          <a:endParaRPr lang="en-US" sz="2000" kern="1200"/>
        </a:p>
      </dsp:txBody>
      <dsp:txXfrm>
        <a:off x="5028498" y="912088"/>
        <a:ext cx="2276207" cy="965664"/>
      </dsp:txXfrm>
    </dsp:sp>
    <dsp:sp modelId="{474B0D16-2112-4DA2-B5B0-F56563A261AA}">
      <dsp:nvSpPr>
        <dsp:cNvPr id="0" name=""/>
        <dsp:cNvSpPr/>
      </dsp:nvSpPr>
      <dsp:spPr>
        <a:xfrm>
          <a:off x="10493" y="2646953"/>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05A4B-3810-4A28-8EA7-25DC3CE77CFD}">
      <dsp:nvSpPr>
        <dsp:cNvPr id="0" name=""/>
        <dsp:cNvSpPr/>
      </dsp:nvSpPr>
      <dsp:spPr>
        <a:xfrm>
          <a:off x="213283" y="2849742"/>
          <a:ext cx="560085" cy="560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AA6C38-74AE-4EAF-9472-3288EF48AEAB}">
      <dsp:nvSpPr>
        <dsp:cNvPr id="0" name=""/>
        <dsp:cNvSpPr/>
      </dsp:nvSpPr>
      <dsp:spPr>
        <a:xfrm>
          <a:off x="1183086" y="2646953"/>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Advances in software</a:t>
          </a:r>
          <a:br>
            <a:rPr lang="en-US" sz="2000" kern="1200"/>
          </a:br>
          <a:endParaRPr lang="en-US" sz="2000" kern="1200"/>
        </a:p>
      </dsp:txBody>
      <dsp:txXfrm>
        <a:off x="1183086" y="2646953"/>
        <a:ext cx="2276207" cy="965664"/>
      </dsp:txXfrm>
    </dsp:sp>
    <dsp:sp modelId="{8E72FAD1-DB08-4D0F-871E-D92DFAC5F501}">
      <dsp:nvSpPr>
        <dsp:cNvPr id="0" name=""/>
        <dsp:cNvSpPr/>
      </dsp:nvSpPr>
      <dsp:spPr>
        <a:xfrm>
          <a:off x="3855906" y="2646953"/>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39C707-D71C-471E-90D7-65F93A61A244}">
      <dsp:nvSpPr>
        <dsp:cNvPr id="0" name=""/>
        <dsp:cNvSpPr/>
      </dsp:nvSpPr>
      <dsp:spPr>
        <a:xfrm>
          <a:off x="4058695" y="2849742"/>
          <a:ext cx="560085" cy="5600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997786-9EDB-416B-B9E0-D3A22B9A7480}">
      <dsp:nvSpPr>
        <dsp:cNvPr id="0" name=""/>
        <dsp:cNvSpPr/>
      </dsp:nvSpPr>
      <dsp:spPr>
        <a:xfrm>
          <a:off x="5028498" y="2646953"/>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Increased sophistication in attacks</a:t>
          </a:r>
        </a:p>
      </dsp:txBody>
      <dsp:txXfrm>
        <a:off x="5028498" y="2646953"/>
        <a:ext cx="2276207" cy="9656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CE259-4C8C-3346-9D00-3A04A27734E5}">
      <dsp:nvSpPr>
        <dsp:cNvPr id="0" name=""/>
        <dsp:cNvSpPr/>
      </dsp:nvSpPr>
      <dsp:spPr>
        <a:xfrm>
          <a:off x="0" y="536782"/>
          <a:ext cx="7315200"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Large increase in privately held wallets</a:t>
          </a:r>
        </a:p>
      </dsp:txBody>
      <dsp:txXfrm>
        <a:off x="38638" y="575420"/>
        <a:ext cx="7237924" cy="714229"/>
      </dsp:txXfrm>
    </dsp:sp>
    <dsp:sp modelId="{2D2ED3F4-5FE2-384A-A473-B46E883BB45D}">
      <dsp:nvSpPr>
        <dsp:cNvPr id="0" name=""/>
        <dsp:cNvSpPr/>
      </dsp:nvSpPr>
      <dsp:spPr>
        <a:xfrm>
          <a:off x="0" y="1423327"/>
          <a:ext cx="7315200"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Increase adoption by companies</a:t>
          </a:r>
        </a:p>
      </dsp:txBody>
      <dsp:txXfrm>
        <a:off x="38638" y="1461965"/>
        <a:ext cx="7237924" cy="714229"/>
      </dsp:txXfrm>
    </dsp:sp>
    <dsp:sp modelId="{794CBF74-5AC2-244E-B085-679BC5BFC39A}">
      <dsp:nvSpPr>
        <dsp:cNvPr id="0" name=""/>
        <dsp:cNvSpPr/>
      </dsp:nvSpPr>
      <dsp:spPr>
        <a:xfrm>
          <a:off x="0" y="2309872"/>
          <a:ext cx="7315200"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Large increase of number of Exchanges</a:t>
          </a:r>
        </a:p>
      </dsp:txBody>
      <dsp:txXfrm>
        <a:off x="38638" y="2348510"/>
        <a:ext cx="7237924" cy="714229"/>
      </dsp:txXfrm>
    </dsp:sp>
    <dsp:sp modelId="{C11DFDEF-E512-0E46-AAA1-46894A0B2E2B}">
      <dsp:nvSpPr>
        <dsp:cNvPr id="0" name=""/>
        <dsp:cNvSpPr/>
      </dsp:nvSpPr>
      <dsp:spPr>
        <a:xfrm>
          <a:off x="0" y="3196418"/>
          <a:ext cx="7315200"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Lack of regulation on “security” solutions</a:t>
          </a:r>
        </a:p>
      </dsp:txBody>
      <dsp:txXfrm>
        <a:off x="38638" y="3235056"/>
        <a:ext cx="7237924" cy="7142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2BA12-C94A-E74E-98D8-3C1A51FF3BCA}">
      <dsp:nvSpPr>
        <dsp:cNvPr id="0" name=""/>
        <dsp:cNvSpPr/>
      </dsp:nvSpPr>
      <dsp:spPr>
        <a:xfrm>
          <a:off x="0" y="36473"/>
          <a:ext cx="7315200" cy="2148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Browser Based mining attacks</a:t>
          </a:r>
        </a:p>
      </dsp:txBody>
      <dsp:txXfrm>
        <a:off x="104863" y="141336"/>
        <a:ext cx="7105474" cy="1938394"/>
      </dsp:txXfrm>
    </dsp:sp>
    <dsp:sp modelId="{709DC64E-40C2-8748-A3AC-0C9918556AEC}">
      <dsp:nvSpPr>
        <dsp:cNvPr id="0" name=""/>
        <dsp:cNvSpPr/>
      </dsp:nvSpPr>
      <dsp:spPr>
        <a:xfrm>
          <a:off x="0" y="2340113"/>
          <a:ext cx="7315200" cy="21481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Download mining attacks</a:t>
          </a:r>
        </a:p>
      </dsp:txBody>
      <dsp:txXfrm>
        <a:off x="104863" y="2444976"/>
        <a:ext cx="7105474" cy="19383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42FD5-29E8-E240-B60B-671A3A115807}">
      <dsp:nvSpPr>
        <dsp:cNvPr id="0" name=""/>
        <dsp:cNvSpPr/>
      </dsp:nvSpPr>
      <dsp:spPr>
        <a:xfrm>
          <a:off x="0" y="662153"/>
          <a:ext cx="2285999" cy="32003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225" tIns="330200" rIns="178225" bIns="330200" numCol="1" spcCol="1270" anchor="t" anchorCtr="0">
          <a:noAutofit/>
        </a:bodyPr>
        <a:lstStyle/>
        <a:p>
          <a:pPr marL="0" lvl="0" indent="0" algn="ctr" defTabSz="1155700">
            <a:lnSpc>
              <a:spcPct val="90000"/>
            </a:lnSpc>
            <a:spcBef>
              <a:spcPct val="0"/>
            </a:spcBef>
            <a:spcAft>
              <a:spcPct val="35000"/>
            </a:spcAft>
            <a:buNone/>
          </a:pPr>
          <a:r>
            <a:rPr lang="en-US" sz="2600" kern="1200" dirty="0"/>
            <a:t>Welcome alternative</a:t>
          </a:r>
        </a:p>
      </dsp:txBody>
      <dsp:txXfrm>
        <a:off x="0" y="1878305"/>
        <a:ext cx="2285999" cy="1920239"/>
      </dsp:txXfrm>
    </dsp:sp>
    <dsp:sp modelId="{8911C682-7DF5-2249-8B14-DD2EE96F5E04}">
      <dsp:nvSpPr>
        <dsp:cNvPr id="0" name=""/>
        <dsp:cNvSpPr/>
      </dsp:nvSpPr>
      <dsp:spPr>
        <a:xfrm>
          <a:off x="662940" y="982193"/>
          <a:ext cx="960119" cy="96011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4855" tIns="12700" rIns="74855" bIns="12700" numCol="1" spcCol="1270" anchor="ctr" anchorCtr="0">
          <a:noAutofit/>
        </a:bodyPr>
        <a:lstStyle/>
        <a:p>
          <a:pPr marL="0" lvl="0" indent="0" algn="ctr" defTabSz="2044700">
            <a:lnSpc>
              <a:spcPct val="90000"/>
            </a:lnSpc>
            <a:spcBef>
              <a:spcPct val="0"/>
            </a:spcBef>
            <a:spcAft>
              <a:spcPct val="35000"/>
            </a:spcAft>
            <a:buNone/>
          </a:pPr>
          <a:r>
            <a:rPr lang="en-US" sz="4600" kern="1200"/>
            <a:t>1</a:t>
          </a:r>
        </a:p>
      </dsp:txBody>
      <dsp:txXfrm>
        <a:off x="803546" y="1122799"/>
        <a:ext cx="678907" cy="678907"/>
      </dsp:txXfrm>
    </dsp:sp>
    <dsp:sp modelId="{7347CD1C-E75A-684E-9D5A-1B92374D58CE}">
      <dsp:nvSpPr>
        <dsp:cNvPr id="0" name=""/>
        <dsp:cNvSpPr/>
      </dsp:nvSpPr>
      <dsp:spPr>
        <a:xfrm>
          <a:off x="0" y="3862480"/>
          <a:ext cx="2285999"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9B7F286-AF87-284E-B88E-0C419E494653}">
      <dsp:nvSpPr>
        <dsp:cNvPr id="0" name=""/>
        <dsp:cNvSpPr/>
      </dsp:nvSpPr>
      <dsp:spPr>
        <a:xfrm>
          <a:off x="2514600" y="662153"/>
          <a:ext cx="2285999" cy="32003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225" tIns="330200" rIns="178225" bIns="330200" numCol="1" spcCol="1270" anchor="t" anchorCtr="0">
          <a:noAutofit/>
        </a:bodyPr>
        <a:lstStyle/>
        <a:p>
          <a:pPr marL="0" lvl="0" indent="0" algn="ctr" defTabSz="1155700">
            <a:lnSpc>
              <a:spcPct val="90000"/>
            </a:lnSpc>
            <a:spcBef>
              <a:spcPct val="0"/>
            </a:spcBef>
            <a:spcAft>
              <a:spcPct val="35000"/>
            </a:spcAft>
            <a:buNone/>
          </a:pPr>
          <a:r>
            <a:rPr lang="en-US" sz="2600" kern="1200" dirty="0"/>
            <a:t>Unwelcome PUP</a:t>
          </a:r>
        </a:p>
      </dsp:txBody>
      <dsp:txXfrm>
        <a:off x="2514600" y="1878305"/>
        <a:ext cx="2285999" cy="1920239"/>
      </dsp:txXfrm>
    </dsp:sp>
    <dsp:sp modelId="{B5E26A9F-4EEC-684E-B963-A8784FB0D4A4}">
      <dsp:nvSpPr>
        <dsp:cNvPr id="0" name=""/>
        <dsp:cNvSpPr/>
      </dsp:nvSpPr>
      <dsp:spPr>
        <a:xfrm>
          <a:off x="3177540" y="982193"/>
          <a:ext cx="960119" cy="96011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4855" tIns="12700" rIns="74855" bIns="12700" numCol="1" spcCol="1270" anchor="ctr" anchorCtr="0">
          <a:noAutofit/>
        </a:bodyPr>
        <a:lstStyle/>
        <a:p>
          <a:pPr marL="0" lvl="0" indent="0" algn="ctr" defTabSz="2044700">
            <a:lnSpc>
              <a:spcPct val="90000"/>
            </a:lnSpc>
            <a:spcBef>
              <a:spcPct val="0"/>
            </a:spcBef>
            <a:spcAft>
              <a:spcPct val="35000"/>
            </a:spcAft>
            <a:buNone/>
          </a:pPr>
          <a:r>
            <a:rPr lang="en-US" sz="4600" kern="1200"/>
            <a:t>2</a:t>
          </a:r>
        </a:p>
      </dsp:txBody>
      <dsp:txXfrm>
        <a:off x="3318146" y="1122799"/>
        <a:ext cx="678907" cy="678907"/>
      </dsp:txXfrm>
    </dsp:sp>
    <dsp:sp modelId="{C2818DA1-1126-CF40-B5EF-C9C8F43B7B80}">
      <dsp:nvSpPr>
        <dsp:cNvPr id="0" name=""/>
        <dsp:cNvSpPr/>
      </dsp:nvSpPr>
      <dsp:spPr>
        <a:xfrm>
          <a:off x="2514600" y="3862480"/>
          <a:ext cx="2285999"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15AD54F-0F85-924B-839C-BD06FF48B89D}">
      <dsp:nvSpPr>
        <dsp:cNvPr id="0" name=""/>
        <dsp:cNvSpPr/>
      </dsp:nvSpPr>
      <dsp:spPr>
        <a:xfrm>
          <a:off x="5029199" y="662153"/>
          <a:ext cx="2285999" cy="320039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225" tIns="330200" rIns="178225" bIns="330200" numCol="1" spcCol="1270" anchor="t" anchorCtr="0">
          <a:noAutofit/>
        </a:bodyPr>
        <a:lstStyle/>
        <a:p>
          <a:pPr marL="0" lvl="0" indent="0" algn="ctr" defTabSz="1155700">
            <a:lnSpc>
              <a:spcPct val="90000"/>
            </a:lnSpc>
            <a:spcBef>
              <a:spcPct val="0"/>
            </a:spcBef>
            <a:spcAft>
              <a:spcPct val="35000"/>
            </a:spcAft>
            <a:buNone/>
          </a:pPr>
          <a:r>
            <a:rPr lang="en-US" sz="2600" kern="1200" dirty="0"/>
            <a:t>Malicious attack</a:t>
          </a:r>
        </a:p>
      </dsp:txBody>
      <dsp:txXfrm>
        <a:off x="5029199" y="1878305"/>
        <a:ext cx="2285999" cy="1920239"/>
      </dsp:txXfrm>
    </dsp:sp>
    <dsp:sp modelId="{CAC792FC-5C9E-7243-AEEA-3C19AED7CF00}">
      <dsp:nvSpPr>
        <dsp:cNvPr id="0" name=""/>
        <dsp:cNvSpPr/>
      </dsp:nvSpPr>
      <dsp:spPr>
        <a:xfrm>
          <a:off x="5692139" y="982193"/>
          <a:ext cx="960119" cy="96011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4855" tIns="12700" rIns="74855" bIns="12700" numCol="1" spcCol="1270" anchor="ctr" anchorCtr="0">
          <a:noAutofit/>
        </a:bodyPr>
        <a:lstStyle/>
        <a:p>
          <a:pPr marL="0" lvl="0" indent="0" algn="ctr" defTabSz="2044700">
            <a:lnSpc>
              <a:spcPct val="90000"/>
            </a:lnSpc>
            <a:spcBef>
              <a:spcPct val="0"/>
            </a:spcBef>
            <a:spcAft>
              <a:spcPct val="35000"/>
            </a:spcAft>
            <a:buNone/>
          </a:pPr>
          <a:r>
            <a:rPr lang="en-US" sz="4600" kern="1200"/>
            <a:t>3</a:t>
          </a:r>
        </a:p>
      </dsp:txBody>
      <dsp:txXfrm>
        <a:off x="5832745" y="1122799"/>
        <a:ext cx="678907" cy="678907"/>
      </dsp:txXfrm>
    </dsp:sp>
    <dsp:sp modelId="{8741EB68-8D88-4E4D-8F71-332533016905}">
      <dsp:nvSpPr>
        <dsp:cNvPr id="0" name=""/>
        <dsp:cNvSpPr/>
      </dsp:nvSpPr>
      <dsp:spPr>
        <a:xfrm>
          <a:off x="5029199" y="3862480"/>
          <a:ext cx="228599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F9A80-9887-1145-8A9B-14D9A553FBCE}" type="datetimeFigureOut">
              <a:rPr lang="en-US" smtClean="0"/>
              <a:t>2/12/19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DD880-1F59-4940-966B-7D7A75223A92}" type="slidenum">
              <a:rPr lang="en-US" smtClean="0"/>
              <a:t>‹#›</a:t>
            </a:fld>
            <a:endParaRPr lang="en-US"/>
          </a:p>
        </p:txBody>
      </p:sp>
    </p:spTree>
    <p:extLst>
      <p:ext uri="{BB962C8B-B14F-4D97-AF65-F5344CB8AC3E}">
        <p14:creationId xmlns:p14="http://schemas.microsoft.com/office/powerpoint/2010/main" val="241095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EmpireProject/EmPyr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hashed.com/cryptocurrency-coin-guides/what-is-blockchai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thank you for attending todays talk.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want to take out on a journey though the dark tangled web of crypto-fraud…. From the mundane and relatively benign to the modern day super heists, from the relatively simple attacks still effective in emerging markets to the latest advances in tactics, techniques and procedures of advanced cyber threat actors. </a:t>
            </a:r>
            <a:endParaRPr lang="en-I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1</a:t>
            </a:fld>
            <a:endParaRPr lang="en-US"/>
          </a:p>
        </p:txBody>
      </p:sp>
    </p:spTree>
    <p:extLst>
      <p:ext uri="{BB962C8B-B14F-4D97-AF65-F5344CB8AC3E}">
        <p14:creationId xmlns:p14="http://schemas.microsoft.com/office/powerpoint/2010/main" val="3680893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Also at this point in time, within international Law Enforcement circles,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was now common knowledge that Bitcoin and its peers were becoming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de facto units of currency for the cyber blackmarked, and highprofile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cases such as bringing down of the Silk Road and other market places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revealed that Bitcoin had been used to purchase everything from drugs to murder,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nd</a:t>
            </a:r>
            <a:r>
              <a:rPr lang="en-GB" sz="1200" kern="1200" dirty="0">
                <a:solidFill>
                  <a:schemeClr val="tx1"/>
                </a:solidFill>
                <a:effectLst/>
                <a:latin typeface="+mn-lt"/>
                <a:ea typeface="+mn-ea"/>
                <a:cs typeface="+mn-cs"/>
              </a:rPr>
              <a:t> bitcoin wallets, once thought to be completely anonymous,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were now being leveraged by the likes of the FBI to identify individual criminals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being used as justification for arrest warrants.  </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Case in point was the detainment and arrest of 38 year old Frenchman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1" i="0" kern="1200" dirty="0">
                <a:solidFill>
                  <a:schemeClr val="tx1"/>
                </a:solidFill>
                <a:effectLst/>
                <a:latin typeface="+mn-lt"/>
                <a:ea typeface="+mn-ea"/>
                <a:cs typeface="+mn-cs"/>
              </a:rPr>
              <a:t>Gal Vallerius AKA ‘Magnificent Redbeard’, </a:t>
            </a:r>
            <a:r>
              <a:rPr lang="en-IE" sz="1200" b="0" i="0" kern="1200" dirty="0">
                <a:solidFill>
                  <a:schemeClr val="tx1"/>
                </a:solidFill>
                <a:effectLst/>
                <a:latin typeface="+mn-lt"/>
                <a:ea typeface="+mn-ea"/>
                <a:cs typeface="+mn-cs"/>
              </a:rPr>
              <a:t>main administrator of the </a:t>
            </a:r>
            <a:r>
              <a:rPr lang="en-IE" sz="1200" b="1" i="0" kern="1200" dirty="0">
                <a:solidFill>
                  <a:schemeClr val="tx1"/>
                </a:solidFill>
                <a:effectLst/>
                <a:latin typeface="+mn-lt"/>
                <a:ea typeface="+mn-ea"/>
                <a:cs typeface="+mn-cs"/>
              </a:rPr>
              <a:t>Dream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dirty="0">
                <a:solidFill>
                  <a:schemeClr val="tx1"/>
                </a:solidFill>
                <a:effectLst/>
                <a:latin typeface="+mn-lt"/>
                <a:ea typeface="+mn-ea"/>
                <a:cs typeface="+mn-cs"/>
              </a:rPr>
              <a:t>darkweb marketplace and mass distributor of illegal drugs such as Oxycontin.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dirty="0">
                <a:solidFill>
                  <a:schemeClr val="tx1"/>
                </a:solidFill>
                <a:effectLst/>
                <a:latin typeface="+mn-lt"/>
                <a:ea typeface="+mn-ea"/>
                <a:cs typeface="+mn-cs"/>
              </a:rPr>
              <a:t>It took a law enforcement taskforce spanning multiple countries to coordinate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dirty="0">
                <a:solidFill>
                  <a:schemeClr val="tx1"/>
                </a:solidFill>
                <a:effectLst/>
                <a:latin typeface="+mn-lt"/>
                <a:ea typeface="+mn-ea"/>
                <a:cs typeface="+mn-cs"/>
              </a:rPr>
              <a:t>their resources and monitor multiple accounts until they were able to detect multiple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dirty="0">
                <a:solidFill>
                  <a:schemeClr val="tx1"/>
                </a:solidFill>
                <a:effectLst/>
                <a:latin typeface="+mn-lt"/>
                <a:ea typeface="+mn-ea"/>
                <a:cs typeface="+mn-cs"/>
              </a:rPr>
              <a:t>transactions between the marketplaces main wallets and one owned by Vallerius himself.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dirty="0">
                <a:solidFill>
                  <a:schemeClr val="tx1"/>
                </a:solidFill>
                <a:effectLst/>
                <a:latin typeface="+mn-lt"/>
                <a:ea typeface="+mn-ea"/>
                <a:cs typeface="+mn-cs"/>
              </a:rPr>
              <a:t>He was arrested attempting to enter Florida to attend a beard competition. </a:t>
            </a: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10</a:t>
            </a:fld>
            <a:endParaRPr lang="en-US"/>
          </a:p>
        </p:txBody>
      </p:sp>
    </p:spTree>
    <p:extLst>
      <p:ext uri="{BB962C8B-B14F-4D97-AF65-F5344CB8AC3E}">
        <p14:creationId xmlns:p14="http://schemas.microsoft.com/office/powerpoint/2010/main" val="4176532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with Ransomware decreasing in popularity, what could cybercriminals switch to maintain a revenue stream? Go directly to source.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a:solidFill>
                  <a:schemeClr val="tx1"/>
                </a:solidFill>
                <a:effectLst/>
                <a:latin typeface="+mn-lt"/>
                <a:ea typeface="+mn-ea"/>
                <a:cs typeface="+mn-cs"/>
              </a:rPr>
              <a:t>Existing </a:t>
            </a:r>
            <a:r>
              <a:rPr lang="en-GB" sz="1200" kern="1200" dirty="0" err="1">
                <a:solidFill>
                  <a:schemeClr val="tx1"/>
                </a:solidFill>
                <a:effectLst/>
                <a:latin typeface="+mn-lt"/>
                <a:ea typeface="+mn-ea"/>
                <a:cs typeface="+mn-cs"/>
              </a:rPr>
              <a:t>cryptocoins</a:t>
            </a:r>
            <a:endParaRPr lang="en-GB"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a:solidFill>
                  <a:schemeClr val="tx1"/>
                </a:solidFill>
                <a:effectLst/>
                <a:latin typeface="+mn-lt"/>
                <a:ea typeface="+mn-ea"/>
                <a:cs typeface="+mn-cs"/>
              </a:rPr>
              <a:t>Computational resources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the generic public, crypto had become almost a mythical path to riches.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the global value of cryptocurrencies increased dramatically in 2017 up to early 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coinciding with the explosion of ICOs as potentially lucrative investment opportunities,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individuals also began to purchase various cryptocurrencies and “HODL” 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hold onto the coins for speculative reasons, meaning the likelihood of an infected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“home” pc having a wallet increased dramatically, especially with-in certain demographics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such as men between the ages of 18 and 40, the online gaming community, and certain geographical areas.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demographics were also likely to attempt to cash in themselves on the relative ease of mining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new coins by purchasing or building </a:t>
            </a:r>
            <a:r>
              <a:rPr lang="en-GB" sz="1200" kern="1200" dirty="0" err="1">
                <a:solidFill>
                  <a:schemeClr val="tx1"/>
                </a:solidFill>
                <a:effectLst/>
                <a:latin typeface="+mn-lt"/>
                <a:ea typeface="+mn-ea"/>
                <a:cs typeface="+mn-cs"/>
              </a:rPr>
              <a:t>highspec</a:t>
            </a:r>
            <a:r>
              <a:rPr lang="en-GB" sz="1200" kern="1200" dirty="0">
                <a:solidFill>
                  <a:schemeClr val="tx1"/>
                </a:solidFill>
                <a:effectLst/>
                <a:latin typeface="+mn-lt"/>
                <a:ea typeface="+mn-ea"/>
                <a:cs typeface="+mn-cs"/>
              </a:rPr>
              <a:t> “mining rigs”, essentially normal PC’s with multiple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High-powered graphics cards linked to provide the blistering computational power required to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complete the “proof of work” calculations necessary to mine new coins such as Bitcoin, </a:t>
            </a:r>
            <a:r>
              <a:rPr lang="en-GB" sz="1200" kern="1200" dirty="0" err="1">
                <a:solidFill>
                  <a:schemeClr val="tx1"/>
                </a:solidFill>
                <a:effectLst/>
                <a:latin typeface="+mn-lt"/>
                <a:ea typeface="+mn-ea"/>
                <a:cs typeface="+mn-cs"/>
              </a:rPr>
              <a:t>Etherium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LiteCoin</a:t>
            </a:r>
            <a:r>
              <a:rPr lang="en-GB" sz="1200" kern="1200" dirty="0">
                <a:solidFill>
                  <a:schemeClr val="tx1"/>
                </a:solidFill>
                <a:effectLst/>
                <a:latin typeface="+mn-lt"/>
                <a:ea typeface="+mn-ea"/>
                <a:cs typeface="+mn-cs"/>
              </a:rPr>
              <a:t> and Monaro.  </a:t>
            </a:r>
            <a:endParaRPr lang="en-IE"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11</a:t>
            </a:fld>
            <a:endParaRPr lang="en-US"/>
          </a:p>
        </p:txBody>
      </p:sp>
    </p:spTree>
    <p:extLst>
      <p:ext uri="{BB962C8B-B14F-4D97-AF65-F5344CB8AC3E}">
        <p14:creationId xmlns:p14="http://schemas.microsoft.com/office/powerpoint/2010/main" val="4190892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industry, the rise of ransomware had lead to preventive measures occurring: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mitigate their eventual infection. more and more companies began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purchase bitcoin to hedge against possible successful attacks,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rather than waiting until an attack to occur first. This also would hopefully shield themselves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against an overly painful ransom payment as the value of cryptocurrencies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was rising dramatically. This resulted in an increasing number of corporations </a:t>
            </a:r>
          </a:p>
          <a:p>
            <a:r>
              <a:rPr lang="en-GB" sz="1200" kern="1200" dirty="0">
                <a:solidFill>
                  <a:schemeClr val="tx1"/>
                </a:solidFill>
                <a:effectLst/>
                <a:latin typeface="+mn-lt"/>
                <a:ea typeface="+mn-ea"/>
                <a:cs typeface="+mn-cs"/>
              </a:rPr>
              <a:t>now having their own cryptocurrency wallets or exchange accounts. </a:t>
            </a: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r>
              <a:rPr lang="en-IE" sz="1200" b="1" i="0" kern="1200" dirty="0">
                <a:solidFill>
                  <a:schemeClr val="tx1"/>
                </a:solidFill>
                <a:effectLst/>
                <a:latin typeface="+mn-lt"/>
                <a:ea typeface="+mn-ea"/>
                <a:cs typeface="+mn-cs"/>
              </a:rPr>
              <a:t>In late 2017 </a:t>
            </a:r>
            <a:r>
              <a:rPr lang="en-IE" sz="1200" b="0" i="0" kern="1200" dirty="0">
                <a:solidFill>
                  <a:schemeClr val="tx1"/>
                </a:solidFill>
                <a:effectLst/>
                <a:latin typeface="+mn-lt"/>
                <a:ea typeface="+mn-ea"/>
                <a:cs typeface="+mn-cs"/>
              </a:rPr>
              <a:t>the chief security architect at </a:t>
            </a:r>
            <a:r>
              <a:rPr lang="en-IE" sz="1200" b="1" i="0" kern="1200" dirty="0">
                <a:solidFill>
                  <a:schemeClr val="tx1"/>
                </a:solidFill>
                <a:effectLst/>
                <a:latin typeface="+mn-lt"/>
                <a:ea typeface="+mn-ea"/>
                <a:cs typeface="+mn-cs"/>
              </a:rPr>
              <a:t>Citrix</a:t>
            </a:r>
            <a:r>
              <a:rPr lang="en-IE" sz="1200" b="0" i="0" kern="1200" dirty="0">
                <a:solidFill>
                  <a:schemeClr val="tx1"/>
                </a:solidFill>
                <a:effectLst/>
                <a:latin typeface="+mn-lt"/>
                <a:ea typeface="+mn-ea"/>
                <a:cs typeface="+mn-cs"/>
              </a:rPr>
              <a:t> :</a:t>
            </a:r>
            <a:br>
              <a:rPr lang="en-IE" sz="1200" b="0" i="0" kern="1200" dirty="0">
                <a:solidFill>
                  <a:schemeClr val="tx1"/>
                </a:solidFill>
                <a:effectLst/>
                <a:latin typeface="+mn-lt"/>
                <a:ea typeface="+mn-ea"/>
                <a:cs typeface="+mn-cs"/>
              </a:rPr>
            </a:br>
            <a:r>
              <a:rPr lang="en-IE" sz="1200" b="0" i="0" kern="1200" dirty="0">
                <a:solidFill>
                  <a:schemeClr val="tx1"/>
                </a:solidFill>
                <a:effectLst/>
                <a:latin typeface="+mn-lt"/>
                <a:ea typeface="+mn-ea"/>
                <a:cs typeface="+mn-cs"/>
              </a:rPr>
              <a:t>“Businesses that have a stockpile of Bitcoin in anticipation of a ransomware demand </a:t>
            </a:r>
          </a:p>
          <a:p>
            <a:r>
              <a:rPr lang="en-IE" sz="1200" b="0" i="0" kern="1200" dirty="0">
                <a:solidFill>
                  <a:schemeClr val="tx1"/>
                </a:solidFill>
                <a:effectLst/>
                <a:latin typeface="+mn-lt"/>
                <a:ea typeface="+mn-ea"/>
                <a:cs typeface="+mn-cs"/>
              </a:rPr>
              <a:t>may now be tempted to cash in, given the surge in value,” he said.</a:t>
            </a:r>
          </a:p>
          <a:p>
            <a:r>
              <a:rPr lang="en-IE" sz="1200" b="0" i="0" kern="1200" dirty="0">
                <a:solidFill>
                  <a:schemeClr val="tx1"/>
                </a:solidFill>
                <a:effectLst/>
                <a:latin typeface="+mn-lt"/>
                <a:ea typeface="+mn-ea"/>
                <a:cs typeface="+mn-cs"/>
              </a:rPr>
              <a:t>“This could raise the risk to businesses, given the continued growth in ransomware attacks, </a:t>
            </a:r>
          </a:p>
          <a:p>
            <a:r>
              <a:rPr lang="en-IE" sz="1200" b="0" i="0" kern="1200" dirty="0">
                <a:solidFill>
                  <a:schemeClr val="tx1"/>
                </a:solidFill>
                <a:effectLst/>
                <a:latin typeface="+mn-lt"/>
                <a:ea typeface="+mn-ea"/>
                <a:cs typeface="+mn-cs"/>
              </a:rPr>
              <a:t>and a possible future rise in Bitcoin prices.</a:t>
            </a:r>
          </a:p>
          <a:p>
            <a:r>
              <a:rPr lang="en-IE" sz="1200" b="0" i="0" kern="1200" dirty="0">
                <a:solidFill>
                  <a:schemeClr val="tx1"/>
                </a:solidFill>
                <a:effectLst/>
                <a:latin typeface="+mn-lt"/>
                <a:ea typeface="+mn-ea"/>
                <a:cs typeface="+mn-cs"/>
              </a:rPr>
              <a:t>“Equally, those that do have large stockpiles may be at risk of being raided specifically for Bitcoin piles.”</a:t>
            </a:r>
          </a:p>
          <a:p>
            <a:r>
              <a:rPr lang="en-IE" sz="1200" b="0" i="0" kern="1200" dirty="0">
                <a:solidFill>
                  <a:schemeClr val="tx1"/>
                </a:solidFill>
                <a:effectLst/>
                <a:latin typeface="+mn-lt"/>
                <a:ea typeface="+mn-ea"/>
                <a:cs typeface="+mn-cs"/>
              </a:rPr>
              <a:t>CITRIX polled 500 companies with 250 staff or more, </a:t>
            </a:r>
            <a:r>
              <a:rPr lang="en-IE" sz="1200" b="0" i="0" kern="1200" dirty="0" err="1">
                <a:solidFill>
                  <a:schemeClr val="tx1"/>
                </a:solidFill>
                <a:effectLst/>
                <a:latin typeface="+mn-lt"/>
                <a:ea typeface="+mn-ea"/>
                <a:cs typeface="+mn-cs"/>
              </a:rPr>
              <a:t>avg</a:t>
            </a:r>
            <a:r>
              <a:rPr lang="en-IE" sz="1200" b="0" i="0" kern="1200" dirty="0">
                <a:solidFill>
                  <a:schemeClr val="tx1"/>
                </a:solidFill>
                <a:effectLst/>
                <a:latin typeface="+mn-lt"/>
                <a:ea typeface="+mn-ea"/>
                <a:cs typeface="+mn-cs"/>
              </a:rPr>
              <a:t> of 23 bitcoins being stored up.   ($17k X 23 = ~</a:t>
            </a:r>
            <a:r>
              <a:rPr lang="en-IE" sz="1200" b="1" i="0" kern="1200" dirty="0">
                <a:solidFill>
                  <a:schemeClr val="tx1"/>
                </a:solidFill>
                <a:effectLst/>
                <a:latin typeface="+mn-lt"/>
                <a:ea typeface="+mn-ea"/>
                <a:cs typeface="+mn-cs"/>
              </a:rPr>
              <a:t>$400k</a:t>
            </a:r>
            <a:r>
              <a:rPr lang="en-IE"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12</a:t>
            </a:fld>
            <a:endParaRPr lang="en-US"/>
          </a:p>
        </p:txBody>
      </p:sp>
    </p:spTree>
    <p:extLst>
      <p:ext uri="{BB962C8B-B14F-4D97-AF65-F5344CB8AC3E}">
        <p14:creationId xmlns:p14="http://schemas.microsoft.com/office/powerpoint/2010/main" val="1414510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algn="l" rtl="0"/>
            <a:r>
              <a:rPr lang="en-IE" sz="1200" kern="1200" dirty="0" err="1">
                <a:solidFill>
                  <a:schemeClr val="tx1"/>
                </a:solidFill>
                <a:effectLst/>
                <a:latin typeface="+mn-lt"/>
                <a:ea typeface="+mn-ea"/>
                <a:cs typeface="+mn-cs"/>
              </a:rPr>
              <a:t>Cryptojacking</a:t>
            </a:r>
            <a:r>
              <a:rPr lang="en-IE" sz="1200" kern="1200" dirty="0">
                <a:solidFill>
                  <a:schemeClr val="tx1"/>
                </a:solidFill>
                <a:effectLst/>
                <a:latin typeface="+mn-lt"/>
                <a:ea typeface="+mn-ea"/>
                <a:cs typeface="+mn-cs"/>
              </a:rPr>
              <a:t>, in one sense, had been prevalent some years previously when </a:t>
            </a:r>
          </a:p>
          <a:p>
            <a:pPr lvl="3" algn="l" rtl="0"/>
            <a:r>
              <a:rPr lang="en-IE" sz="1200" kern="1200" dirty="0">
                <a:solidFill>
                  <a:schemeClr val="tx1"/>
                </a:solidFill>
                <a:effectLst/>
                <a:latin typeface="+mn-lt"/>
                <a:ea typeface="+mn-ea"/>
                <a:cs typeface="+mn-cs"/>
              </a:rPr>
              <a:t>Bitcoin first started to take off in certain circles, certainly miners we being deployed </a:t>
            </a:r>
          </a:p>
          <a:p>
            <a:pPr lvl="3" algn="l" rtl="0"/>
            <a:r>
              <a:rPr lang="en-IE" sz="1200" kern="1200" dirty="0">
                <a:solidFill>
                  <a:schemeClr val="tx1"/>
                </a:solidFill>
                <a:effectLst/>
                <a:latin typeface="+mn-lt"/>
                <a:ea typeface="+mn-ea"/>
                <a:cs typeface="+mn-cs"/>
              </a:rPr>
              <a:t>without permission on corporate, university and public infrastructure. </a:t>
            </a:r>
          </a:p>
          <a:p>
            <a:pPr lvl="3" algn="l" rtl="0"/>
            <a:endParaRPr lang="en-IE" sz="1200" kern="1200" dirty="0">
              <a:solidFill>
                <a:schemeClr val="tx1"/>
              </a:solidFill>
              <a:effectLst/>
              <a:latin typeface="+mn-lt"/>
              <a:ea typeface="+mn-ea"/>
              <a:cs typeface="+mn-cs"/>
            </a:endParaRPr>
          </a:p>
          <a:p>
            <a:pPr lvl="3" algn="l" rtl="0"/>
            <a:r>
              <a:rPr lang="en-IE" sz="1200" kern="1200" dirty="0">
                <a:solidFill>
                  <a:schemeClr val="tx1"/>
                </a:solidFill>
                <a:effectLst/>
                <a:latin typeface="+mn-lt"/>
                <a:ea typeface="+mn-ea"/>
                <a:cs typeface="+mn-cs"/>
              </a:rPr>
              <a:t>Certain technologies improved making them more deployable, </a:t>
            </a:r>
          </a:p>
          <a:p>
            <a:pPr lvl="3" algn="l" rtl="0"/>
            <a:r>
              <a:rPr lang="en-IE" sz="1200" kern="1200" dirty="0">
                <a:solidFill>
                  <a:schemeClr val="tx1"/>
                </a:solidFill>
                <a:effectLst/>
                <a:latin typeface="+mn-lt"/>
                <a:ea typeface="+mn-ea"/>
                <a:cs typeface="+mn-cs"/>
              </a:rPr>
              <a:t>and the increased risk vs lowered reward for Ransomware </a:t>
            </a:r>
          </a:p>
          <a:p>
            <a:pPr lvl="3" algn="l" rtl="0"/>
            <a:r>
              <a:rPr lang="en-IE" sz="1200" kern="1200" dirty="0">
                <a:solidFill>
                  <a:schemeClr val="tx1"/>
                </a:solidFill>
                <a:effectLst/>
                <a:latin typeface="+mn-lt"/>
                <a:ea typeface="+mn-ea"/>
                <a:cs typeface="+mn-cs"/>
              </a:rPr>
              <a:t>meant that cybercriminals who always follow the path of least resistance to achieve a</a:t>
            </a:r>
          </a:p>
          <a:p>
            <a:pPr lvl="3" algn="l" rtl="0"/>
            <a:r>
              <a:rPr lang="en-IE" sz="1200" kern="1200" dirty="0">
                <a:solidFill>
                  <a:schemeClr val="tx1"/>
                </a:solidFill>
                <a:effectLst/>
                <a:latin typeface="+mn-lt"/>
                <a:ea typeface="+mn-ea"/>
                <a:cs typeface="+mn-cs"/>
              </a:rPr>
              <a:t>Viable return of investment, now needed new hunting grounds.</a:t>
            </a:r>
          </a:p>
          <a:p>
            <a:pPr lvl="3" algn="l" rtl="0"/>
            <a:endParaRPr lang="en-IE" sz="1200" kern="1200" dirty="0">
              <a:solidFill>
                <a:schemeClr val="tx1"/>
              </a:solidFill>
              <a:effectLst/>
              <a:latin typeface="+mn-lt"/>
              <a:ea typeface="+mn-ea"/>
              <a:cs typeface="+mn-cs"/>
            </a:endParaRPr>
          </a:p>
          <a:p>
            <a:pPr lvl="3" algn="l" rtl="0"/>
            <a:r>
              <a:rPr lang="en-IE" sz="1200" b="1" kern="1200" dirty="0">
                <a:solidFill>
                  <a:schemeClr val="tx1"/>
                </a:solidFill>
                <a:effectLst/>
                <a:latin typeface="+mn-lt"/>
                <a:ea typeface="+mn-ea"/>
                <a:cs typeface="+mn-cs"/>
              </a:rPr>
              <a:t>Lets not forget, cybercrime is now worth more than the international drugs trade. </a:t>
            </a:r>
          </a:p>
          <a:p>
            <a:pPr lvl="3" algn="l" rtl="0"/>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4DD880-1F59-4940-966B-7D7A75223A92}" type="slidenum">
              <a:rPr lang="en-US" smtClean="0"/>
              <a:t>13</a:t>
            </a:fld>
            <a:endParaRPr lang="en-US"/>
          </a:p>
        </p:txBody>
      </p:sp>
    </p:spTree>
    <p:extLst>
      <p:ext uri="{BB962C8B-B14F-4D97-AF65-F5344CB8AC3E}">
        <p14:creationId xmlns:p14="http://schemas.microsoft.com/office/powerpoint/2010/main" val="3690146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In </a:t>
            </a:r>
            <a:r>
              <a:rPr lang="en-IE" sz="1200" b="0" i="0" kern="1200" dirty="0">
                <a:solidFill>
                  <a:schemeClr val="tx1"/>
                </a:solidFill>
                <a:effectLst/>
                <a:latin typeface="+mn-lt"/>
                <a:ea typeface="+mn-ea"/>
                <a:cs typeface="+mn-cs"/>
              </a:rPr>
              <a:t>December 2013 Quartz ran an article “</a:t>
            </a:r>
            <a:r>
              <a:rPr lang="en-IE" sz="1200" b="1" u="none" strike="noStrike" kern="1200" dirty="0">
                <a:solidFill>
                  <a:schemeClr val="tx1"/>
                </a:solidFill>
                <a:effectLst/>
                <a:latin typeface="+mn-lt"/>
                <a:ea typeface="+mn-ea"/>
                <a:cs typeface="+mn-cs"/>
              </a:rPr>
              <a:t>By reading this article, you’re mining bitcoins”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u="none" strike="noStrike" kern="1200" dirty="0">
                <a:solidFill>
                  <a:schemeClr val="tx1"/>
                </a:solidFill>
                <a:effectLst/>
                <a:latin typeface="+mn-lt"/>
                <a:ea typeface="+mn-ea"/>
                <a:cs typeface="+mn-cs"/>
              </a:rPr>
              <a:t>It explained in detail the </a:t>
            </a:r>
            <a:r>
              <a:rPr lang="en-IE" sz="1200" b="0" u="none" strike="noStrike" kern="1200" dirty="0" err="1">
                <a:solidFill>
                  <a:schemeClr val="tx1"/>
                </a:solidFill>
                <a:effectLst/>
                <a:latin typeface="+mn-lt"/>
                <a:ea typeface="+mn-ea"/>
                <a:cs typeface="+mn-cs"/>
              </a:rPr>
              <a:t>intracies</a:t>
            </a:r>
            <a:r>
              <a:rPr lang="en-IE" sz="1200" b="0" u="none" strike="noStrike" kern="1200" dirty="0">
                <a:solidFill>
                  <a:schemeClr val="tx1"/>
                </a:solidFill>
                <a:effectLst/>
                <a:latin typeface="+mn-lt"/>
                <a:ea typeface="+mn-ea"/>
                <a:cs typeface="+mn-cs"/>
              </a:rPr>
              <a:t> of bitcoin </a:t>
            </a:r>
            <a:r>
              <a:rPr lang="en-IE" sz="1200" b="0" u="none" strike="noStrike" kern="1200" dirty="0" err="1">
                <a:solidFill>
                  <a:schemeClr val="tx1"/>
                </a:solidFill>
                <a:effectLst/>
                <a:latin typeface="+mn-lt"/>
                <a:ea typeface="+mn-ea"/>
                <a:cs typeface="+mn-cs"/>
              </a:rPr>
              <a:t>cryptomining</a:t>
            </a:r>
            <a:r>
              <a:rPr lang="en-IE" sz="1200" b="0" u="none" strike="noStrike" kern="1200" dirty="0">
                <a:solidFill>
                  <a:schemeClr val="tx1"/>
                </a:solidFill>
                <a:effectLst/>
                <a:latin typeface="+mn-lt"/>
                <a:ea typeface="+mn-ea"/>
                <a:cs typeface="+mn-cs"/>
              </a:rPr>
              <a:t> and postulated that it could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u="none" strike="noStrike" kern="1200" dirty="0">
                <a:solidFill>
                  <a:schemeClr val="tx1"/>
                </a:solidFill>
                <a:effectLst/>
                <a:latin typeface="+mn-lt"/>
                <a:ea typeface="+mn-ea"/>
                <a:cs typeface="+mn-cs"/>
              </a:rPr>
              <a:t>remove those nasty ads that were ruining our internet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At the time 1 bitcoin was $730. </a:t>
            </a:r>
            <a:br>
              <a:rPr lang="en-IE" sz="1200" kern="1200" dirty="0">
                <a:solidFill>
                  <a:schemeClr val="tx1"/>
                </a:solidFill>
                <a:effectLst/>
                <a:latin typeface="+mn-lt"/>
                <a:ea typeface="+mn-ea"/>
                <a:cs typeface="+mn-cs"/>
              </a:rPr>
            </a:br>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In the </a:t>
            </a:r>
            <a:r>
              <a:rPr lang="en-IE" sz="1200" b="1" kern="1200" dirty="0">
                <a:solidFill>
                  <a:schemeClr val="tx1"/>
                </a:solidFill>
                <a:effectLst/>
                <a:latin typeface="+mn-lt"/>
                <a:ea typeface="+mn-ea"/>
                <a:cs typeface="+mn-cs"/>
              </a:rPr>
              <a:t>Summer of 2017</a:t>
            </a:r>
            <a:r>
              <a:rPr lang="en-IE" sz="1200" kern="1200" dirty="0">
                <a:solidFill>
                  <a:schemeClr val="tx1"/>
                </a:solidFill>
                <a:effectLst/>
                <a:latin typeface="+mn-lt"/>
                <a:ea typeface="+mn-ea"/>
                <a:cs typeface="+mn-cs"/>
              </a:rPr>
              <a:t>, when bitcoin was about $2k, </a:t>
            </a:r>
            <a:r>
              <a:rPr lang="en-IE" sz="1200" b="1" kern="1200" dirty="0" err="1">
                <a:solidFill>
                  <a:schemeClr val="tx1"/>
                </a:solidFill>
                <a:effectLst/>
                <a:latin typeface="+mn-lt"/>
                <a:ea typeface="+mn-ea"/>
                <a:cs typeface="+mn-cs"/>
              </a:rPr>
              <a:t>Coinhive</a:t>
            </a:r>
            <a:r>
              <a:rPr lang="en-IE" sz="1200" kern="1200" dirty="0">
                <a:solidFill>
                  <a:schemeClr val="tx1"/>
                </a:solidFill>
                <a:effectLst/>
                <a:latin typeface="+mn-lt"/>
                <a:ea typeface="+mn-ea"/>
                <a:cs typeface="+mn-cs"/>
              </a:rPr>
              <a:t> developed a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1" kern="1200" dirty="0">
                <a:solidFill>
                  <a:schemeClr val="tx1"/>
                </a:solidFill>
                <a:effectLst/>
                <a:latin typeface="+mn-lt"/>
                <a:ea typeface="+mn-ea"/>
                <a:cs typeface="+mn-cs"/>
              </a:rPr>
              <a:t>JavaScript</a:t>
            </a:r>
            <a:r>
              <a:rPr lang="en-IE" sz="1200" kern="1200" dirty="0">
                <a:solidFill>
                  <a:schemeClr val="tx1"/>
                </a:solidFill>
                <a:effectLst/>
                <a:latin typeface="+mn-lt"/>
                <a:ea typeface="+mn-ea"/>
                <a:cs typeface="+mn-cs"/>
              </a:rPr>
              <a:t>, browser based mining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to provide website owners with an ad-free alternative to generate income from their pages.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Incredibly easy to setup, the lightweight software mined </a:t>
            </a:r>
            <a:r>
              <a:rPr lang="en-IE" sz="1200" b="1" kern="1200" dirty="0" err="1">
                <a:solidFill>
                  <a:schemeClr val="tx1"/>
                </a:solidFill>
                <a:effectLst/>
                <a:latin typeface="+mn-lt"/>
                <a:ea typeface="+mn-ea"/>
                <a:cs typeface="+mn-cs"/>
              </a:rPr>
              <a:t>Monero</a:t>
            </a:r>
            <a:r>
              <a:rPr lang="en-IE" sz="1200" kern="1200" dirty="0">
                <a:solidFill>
                  <a:schemeClr val="tx1"/>
                </a:solidFill>
                <a:effectLst/>
                <a:latin typeface="+mn-lt"/>
                <a:ea typeface="+mn-ea"/>
                <a:cs typeface="+mn-cs"/>
              </a:rPr>
              <a:t>, a virtually untraceable,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privacy focused altcoin, and  initially this was a </a:t>
            </a:r>
            <a:r>
              <a:rPr lang="en-IE" sz="1200" b="1" kern="1200" dirty="0">
                <a:solidFill>
                  <a:schemeClr val="tx1"/>
                </a:solidFill>
                <a:effectLst/>
                <a:latin typeface="+mn-lt"/>
                <a:ea typeface="+mn-ea"/>
                <a:cs typeface="+mn-cs"/>
              </a:rPr>
              <a:t>very positively received </a:t>
            </a:r>
            <a:r>
              <a:rPr lang="en-IE" sz="1200" kern="1200" dirty="0">
                <a:solidFill>
                  <a:schemeClr val="tx1"/>
                </a:solidFill>
                <a:effectLst/>
                <a:latin typeface="+mn-lt"/>
                <a:ea typeface="+mn-ea"/>
                <a:cs typeface="+mn-cs"/>
              </a:rPr>
              <a:t>innovation welcomed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by many site users, both on 100% legitimate sites such as gaming review pages and adult content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as well as by “</a:t>
            </a:r>
            <a:r>
              <a:rPr lang="en-IE" sz="1200" kern="1200" dirty="0" err="1">
                <a:solidFill>
                  <a:schemeClr val="tx1"/>
                </a:solidFill>
                <a:effectLst/>
                <a:latin typeface="+mn-lt"/>
                <a:ea typeface="+mn-ea"/>
                <a:cs typeface="+mn-cs"/>
              </a:rPr>
              <a:t>gray</a:t>
            </a:r>
            <a:r>
              <a:rPr lang="en-IE" sz="1200" kern="1200" dirty="0">
                <a:solidFill>
                  <a:schemeClr val="tx1"/>
                </a:solidFill>
                <a:effectLst/>
                <a:latin typeface="+mn-lt"/>
                <a:ea typeface="+mn-ea"/>
                <a:cs typeface="+mn-cs"/>
              </a:rPr>
              <a:t>” or outright illegal sites such as those hosing torrent files or worse.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Soon, unscrupulous content providers and cybercriminals began abusing the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using the software without the </a:t>
            </a:r>
            <a:r>
              <a:rPr lang="en-IE" sz="1200" kern="1200" dirty="0" err="1">
                <a:solidFill>
                  <a:schemeClr val="tx1"/>
                </a:solidFill>
                <a:effectLst/>
                <a:latin typeface="+mn-lt"/>
                <a:ea typeface="+mn-ea"/>
                <a:cs typeface="+mn-cs"/>
              </a:rPr>
              <a:t>endusers</a:t>
            </a:r>
            <a:r>
              <a:rPr lang="en-IE" sz="1200" kern="1200" dirty="0">
                <a:solidFill>
                  <a:schemeClr val="tx1"/>
                </a:solidFill>
                <a:effectLst/>
                <a:latin typeface="+mn-lt"/>
                <a:ea typeface="+mn-ea"/>
                <a:cs typeface="+mn-cs"/>
              </a:rPr>
              <a:t> knowledge or consent.</a:t>
            </a: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14</a:t>
            </a:fld>
            <a:endParaRPr lang="en-US"/>
          </a:p>
        </p:txBody>
      </p:sp>
    </p:spTree>
    <p:extLst>
      <p:ext uri="{BB962C8B-B14F-4D97-AF65-F5344CB8AC3E}">
        <p14:creationId xmlns:p14="http://schemas.microsoft.com/office/powerpoint/2010/main" val="140452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rtl="0"/>
            <a:r>
              <a:rPr lang="en-IE" sz="1200" kern="1200" dirty="0">
                <a:solidFill>
                  <a:schemeClr val="tx1"/>
                </a:solidFill>
                <a:effectLst/>
                <a:latin typeface="+mn-lt"/>
                <a:ea typeface="+mn-ea"/>
                <a:cs typeface="+mn-cs"/>
              </a:rPr>
              <a:t>As security vendors began to label </a:t>
            </a:r>
            <a:r>
              <a:rPr lang="en-IE" sz="1200" kern="1200" dirty="0" err="1">
                <a:solidFill>
                  <a:schemeClr val="tx1"/>
                </a:solidFill>
                <a:effectLst/>
                <a:latin typeface="+mn-lt"/>
                <a:ea typeface="+mn-ea"/>
                <a:cs typeface="+mn-cs"/>
              </a:rPr>
              <a:t>Coinhive</a:t>
            </a:r>
            <a:r>
              <a:rPr lang="en-IE" sz="1200" kern="1200" dirty="0">
                <a:solidFill>
                  <a:schemeClr val="tx1"/>
                </a:solidFill>
                <a:effectLst/>
                <a:latin typeface="+mn-lt"/>
                <a:ea typeface="+mn-ea"/>
                <a:cs typeface="+mn-cs"/>
              </a:rPr>
              <a:t> and </a:t>
            </a:r>
          </a:p>
          <a:p>
            <a:pPr lvl="3" rtl="0"/>
            <a:r>
              <a:rPr lang="en-IE" sz="1200" kern="1200" dirty="0">
                <a:solidFill>
                  <a:schemeClr val="tx1"/>
                </a:solidFill>
                <a:effectLst/>
                <a:latin typeface="+mn-lt"/>
                <a:ea typeface="+mn-ea"/>
                <a:cs typeface="+mn-cs"/>
              </a:rPr>
              <a:t>similar solutions as </a:t>
            </a:r>
            <a:r>
              <a:rPr lang="en-IE" sz="1200" b="1" kern="1200" dirty="0">
                <a:solidFill>
                  <a:schemeClr val="tx1"/>
                </a:solidFill>
                <a:effectLst/>
                <a:latin typeface="+mn-lt"/>
                <a:ea typeface="+mn-ea"/>
                <a:cs typeface="+mn-cs"/>
              </a:rPr>
              <a:t>Potentially Unwanted Programs </a:t>
            </a:r>
            <a:r>
              <a:rPr lang="en-IE" sz="1200" kern="1200" dirty="0">
                <a:solidFill>
                  <a:schemeClr val="tx1"/>
                </a:solidFill>
                <a:effectLst/>
                <a:latin typeface="+mn-lt"/>
                <a:ea typeface="+mn-ea"/>
                <a:cs typeface="+mn-cs"/>
              </a:rPr>
              <a:t>(PUPs) </a:t>
            </a:r>
          </a:p>
          <a:p>
            <a:pPr lvl="3" rtl="0"/>
            <a:r>
              <a:rPr lang="en-IE" sz="1200" kern="1200" dirty="0">
                <a:solidFill>
                  <a:schemeClr val="tx1"/>
                </a:solidFill>
                <a:effectLst/>
                <a:latin typeface="+mn-lt"/>
                <a:ea typeface="+mn-ea"/>
                <a:cs typeface="+mn-cs"/>
              </a:rPr>
              <a:t>or outright malware, criminals did what they usually do, </a:t>
            </a:r>
          </a:p>
          <a:p>
            <a:pPr lvl="3" rtl="0"/>
            <a:r>
              <a:rPr lang="en-IE" sz="1200" b="1" kern="1200" dirty="0">
                <a:solidFill>
                  <a:schemeClr val="tx1"/>
                </a:solidFill>
                <a:effectLst/>
                <a:latin typeface="+mn-lt"/>
                <a:ea typeface="+mn-ea"/>
                <a:cs typeface="+mn-cs"/>
              </a:rPr>
              <a:t>they innovated</a:t>
            </a:r>
            <a:r>
              <a:rPr lang="en-IE" sz="1200" kern="1200" dirty="0">
                <a:solidFill>
                  <a:schemeClr val="tx1"/>
                </a:solidFill>
                <a:effectLst/>
                <a:latin typeface="+mn-lt"/>
                <a:ea typeface="+mn-ea"/>
                <a:cs typeface="+mn-cs"/>
              </a:rPr>
              <a:t>. Software evolved, </a:t>
            </a:r>
          </a:p>
          <a:p>
            <a:pPr lvl="3" rtl="0"/>
            <a:r>
              <a:rPr lang="en-IE" sz="1200" kern="1200" dirty="0">
                <a:solidFill>
                  <a:schemeClr val="tx1"/>
                </a:solidFill>
                <a:effectLst/>
                <a:latin typeface="+mn-lt"/>
                <a:ea typeface="+mn-ea"/>
                <a:cs typeface="+mn-cs"/>
              </a:rPr>
              <a:t>methodology increased in nuance and tactics shifted. </a:t>
            </a:r>
          </a:p>
          <a:p>
            <a:r>
              <a:rPr lang="en-I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15</a:t>
            </a:fld>
            <a:endParaRPr lang="en-US"/>
          </a:p>
        </p:txBody>
      </p:sp>
    </p:spTree>
    <p:extLst>
      <p:ext uri="{BB962C8B-B14F-4D97-AF65-F5344CB8AC3E}">
        <p14:creationId xmlns:p14="http://schemas.microsoft.com/office/powerpoint/2010/main" val="2803617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effectLst/>
                <a:latin typeface="+mn-lt"/>
                <a:ea typeface="+mn-ea"/>
                <a:cs typeface="+mn-cs"/>
              </a:rPr>
              <a:t> So we ask, how crazy did this get? The answer: REDICULOUS. </a:t>
            </a:r>
          </a:p>
          <a:p>
            <a:endParaRPr lang="en-IE" sz="1200" kern="1200" dirty="0">
              <a:solidFill>
                <a:schemeClr val="tx1"/>
              </a:solidFill>
              <a:effectLst/>
              <a:latin typeface="+mn-lt"/>
              <a:ea typeface="+mn-ea"/>
              <a:cs typeface="+mn-cs"/>
            </a:endParaRPr>
          </a:p>
          <a:p>
            <a:r>
              <a:rPr lang="en-IE" sz="1200" kern="1200" dirty="0" err="1">
                <a:solidFill>
                  <a:schemeClr val="tx1"/>
                </a:solidFill>
                <a:effectLst/>
                <a:latin typeface="+mn-lt"/>
                <a:ea typeface="+mn-ea"/>
                <a:cs typeface="+mn-cs"/>
              </a:rPr>
              <a:t>Impervia</a:t>
            </a:r>
            <a:r>
              <a:rPr lang="en-IE" sz="1200" kern="1200" dirty="0">
                <a:solidFill>
                  <a:schemeClr val="tx1"/>
                </a:solidFill>
                <a:effectLst/>
                <a:latin typeface="+mn-lt"/>
                <a:ea typeface="+mn-ea"/>
                <a:cs typeface="+mn-cs"/>
              </a:rPr>
              <a:t> Research: This is total percentages of </a:t>
            </a:r>
            <a:r>
              <a:rPr lang="en-IE" sz="1200" b="1" kern="1200" dirty="0">
                <a:solidFill>
                  <a:schemeClr val="tx1"/>
                </a:solidFill>
                <a:effectLst/>
                <a:latin typeface="+mn-lt"/>
                <a:ea typeface="+mn-ea"/>
                <a:cs typeface="+mn-cs"/>
              </a:rPr>
              <a:t>Remote Code Execution </a:t>
            </a:r>
            <a:r>
              <a:rPr lang="en-IE" sz="1200" kern="1200" dirty="0">
                <a:solidFill>
                  <a:schemeClr val="tx1"/>
                </a:solidFill>
                <a:effectLst/>
                <a:latin typeface="+mn-lt"/>
                <a:ea typeface="+mn-ea"/>
                <a:cs typeface="+mn-cs"/>
              </a:rPr>
              <a:t>in Sept 2017</a:t>
            </a:r>
          </a:p>
          <a:p>
            <a:pPr lvl="3" rtl="0"/>
            <a:r>
              <a:rPr lang="en-IE" sz="1200" kern="1200" dirty="0">
                <a:solidFill>
                  <a:schemeClr val="tx1"/>
                </a:solidFill>
                <a:effectLst/>
                <a:latin typeface="+mn-lt"/>
                <a:ea typeface="+mn-ea"/>
                <a:cs typeface="+mn-cs"/>
              </a:rPr>
              <a:t>(payload with </a:t>
            </a:r>
            <a:r>
              <a:rPr lang="en-IE" sz="1200" b="1" kern="1200" dirty="0">
                <a:solidFill>
                  <a:schemeClr val="tx1"/>
                </a:solidFill>
                <a:effectLst/>
                <a:latin typeface="+mn-lt"/>
                <a:ea typeface="+mn-ea"/>
                <a:cs typeface="+mn-cs"/>
              </a:rPr>
              <a:t>malicious intent)</a:t>
            </a: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16</a:t>
            </a:fld>
            <a:endParaRPr lang="en-US"/>
          </a:p>
        </p:txBody>
      </p:sp>
    </p:spTree>
    <p:extLst>
      <p:ext uri="{BB962C8B-B14F-4D97-AF65-F5344CB8AC3E}">
        <p14:creationId xmlns:p14="http://schemas.microsoft.com/office/powerpoint/2010/main" val="3715038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rtl="0"/>
            <a:r>
              <a:rPr lang="en-IE" sz="1200" kern="1200" dirty="0" err="1">
                <a:solidFill>
                  <a:schemeClr val="tx1"/>
                </a:solidFill>
                <a:effectLst/>
                <a:latin typeface="+mn-lt"/>
                <a:ea typeface="+mn-ea"/>
                <a:cs typeface="+mn-cs"/>
              </a:rPr>
              <a:t>Impervia</a:t>
            </a:r>
            <a:r>
              <a:rPr lang="en-IE" sz="1200" kern="1200" dirty="0">
                <a:solidFill>
                  <a:schemeClr val="tx1"/>
                </a:solidFill>
                <a:effectLst/>
                <a:latin typeface="+mn-lt"/>
                <a:ea typeface="+mn-ea"/>
                <a:cs typeface="+mn-cs"/>
              </a:rPr>
              <a:t> Research: This is total percentages of Remote Code Execution in Dec2017</a:t>
            </a:r>
          </a:p>
          <a:p>
            <a:pPr lvl="3" rtl="0"/>
            <a:r>
              <a:rPr lang="en-IE" sz="1200" kern="1200" dirty="0">
                <a:solidFill>
                  <a:schemeClr val="tx1"/>
                </a:solidFill>
                <a:effectLst/>
                <a:latin typeface="+mn-lt"/>
                <a:ea typeface="+mn-ea"/>
                <a:cs typeface="+mn-cs"/>
              </a:rPr>
              <a:t>(payload with malicious intent)</a:t>
            </a:r>
          </a:p>
          <a:p>
            <a:r>
              <a:rPr lang="en-I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17</a:t>
            </a:fld>
            <a:endParaRPr lang="en-US"/>
          </a:p>
        </p:txBody>
      </p:sp>
    </p:spTree>
    <p:extLst>
      <p:ext uri="{BB962C8B-B14F-4D97-AF65-F5344CB8AC3E}">
        <p14:creationId xmlns:p14="http://schemas.microsoft.com/office/powerpoint/2010/main" val="3474952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Tactics originally used for adware such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compromising servers for use in watering hole attacks,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injecting hidden </a:t>
            </a:r>
            <a:r>
              <a:rPr lang="en-IE" sz="1200" kern="1200" dirty="0" err="1">
                <a:solidFill>
                  <a:schemeClr val="tx1"/>
                </a:solidFill>
                <a:effectLst/>
                <a:latin typeface="+mn-lt"/>
                <a:ea typeface="+mn-ea"/>
                <a:cs typeface="+mn-cs"/>
              </a:rPr>
              <a:t>iFrames</a:t>
            </a:r>
            <a:r>
              <a:rPr lang="en-IE" sz="1200" kern="1200" dirty="0">
                <a:solidFill>
                  <a:schemeClr val="tx1"/>
                </a:solidFill>
                <a:effectLst/>
                <a:latin typeface="+mn-lt"/>
                <a:ea typeface="+mn-ea"/>
                <a:cs typeface="+mn-cs"/>
              </a:rPr>
              <a:t>, using </a:t>
            </a:r>
            <a:r>
              <a:rPr lang="en-IE" sz="1200" kern="1200" dirty="0" err="1">
                <a:solidFill>
                  <a:schemeClr val="tx1"/>
                </a:solidFill>
                <a:effectLst/>
                <a:latin typeface="+mn-lt"/>
                <a:ea typeface="+mn-ea"/>
                <a:cs typeface="+mn-cs"/>
              </a:rPr>
              <a:t>malvertising</a:t>
            </a:r>
            <a:r>
              <a:rPr lang="en-IE" sz="1200" kern="1200" dirty="0">
                <a:solidFill>
                  <a:schemeClr val="tx1"/>
                </a:solidFill>
                <a:effectLst/>
                <a:latin typeface="+mn-lt"/>
                <a:ea typeface="+mn-ea"/>
                <a:cs typeface="+mn-cs"/>
              </a:rPr>
              <a:t> and so on to create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1" kern="1200" dirty="0">
                <a:solidFill>
                  <a:schemeClr val="tx1"/>
                </a:solidFill>
                <a:effectLst/>
                <a:latin typeface="+mn-lt"/>
                <a:ea typeface="+mn-ea"/>
                <a:cs typeface="+mn-cs"/>
              </a:rPr>
              <a:t>behind the scenes pop-up/pop-under windows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enables the browser-jacking software to continue to mine long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after the initially compromised webpage was closed.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Usually this occurred when threat actors were able to inject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malicious code directly into unsuspecting advertising platforms or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vulnerable servers hosting content popular with those who would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either have powerful GPU’s, </a:t>
            </a:r>
            <a:r>
              <a:rPr lang="en-IE" sz="1200" kern="1200" dirty="0" err="1">
                <a:solidFill>
                  <a:schemeClr val="tx1"/>
                </a:solidFill>
                <a:effectLst/>
                <a:latin typeface="+mn-lt"/>
                <a:ea typeface="+mn-ea"/>
                <a:cs typeface="+mn-cs"/>
              </a:rPr>
              <a:t>ie</a:t>
            </a:r>
            <a:r>
              <a:rPr lang="en-IE" sz="1200" kern="1200" dirty="0">
                <a:solidFill>
                  <a:schemeClr val="tx1"/>
                </a:solidFill>
                <a:effectLst/>
                <a:latin typeface="+mn-lt"/>
                <a:ea typeface="+mn-ea"/>
                <a:cs typeface="+mn-cs"/>
              </a:rPr>
              <a:t> gamers, or who are unlikely to have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strong endpoint detection response software, such as users of “warez”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or hacked software and those who avail of movie streaming services.</a:t>
            </a:r>
          </a:p>
        </p:txBody>
      </p:sp>
      <p:sp>
        <p:nvSpPr>
          <p:cNvPr id="4" name="Slide Number Placeholder 3"/>
          <p:cNvSpPr>
            <a:spLocks noGrp="1"/>
          </p:cNvSpPr>
          <p:nvPr>
            <p:ph type="sldNum" sz="quarter" idx="5"/>
          </p:nvPr>
        </p:nvSpPr>
        <p:spPr/>
        <p:txBody>
          <a:bodyPr/>
          <a:lstStyle/>
          <a:p>
            <a:fld id="{C34DD880-1F59-4940-966B-7D7A75223A92}" type="slidenum">
              <a:rPr lang="en-US" smtClean="0"/>
              <a:t>18</a:t>
            </a:fld>
            <a:endParaRPr lang="en-US"/>
          </a:p>
        </p:txBody>
      </p:sp>
    </p:spTree>
    <p:extLst>
      <p:ext uri="{BB962C8B-B14F-4D97-AF65-F5344CB8AC3E}">
        <p14:creationId xmlns:p14="http://schemas.microsoft.com/office/powerpoint/2010/main" val="975294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rtl="0"/>
            <a:r>
              <a:rPr lang="en-GB" sz="1200" kern="1200" dirty="0">
                <a:solidFill>
                  <a:schemeClr val="tx1"/>
                </a:solidFill>
                <a:effectLst/>
                <a:latin typeface="+mn-lt"/>
                <a:ea typeface="+mn-ea"/>
                <a:cs typeface="+mn-cs"/>
              </a:rPr>
              <a:t>DOWNLOAD BASED ATTACKS</a:t>
            </a:r>
          </a:p>
          <a:p>
            <a:pPr lvl="3" rtl="0"/>
            <a:r>
              <a:rPr lang="en-GB" sz="1200" kern="1200" dirty="0">
                <a:solidFill>
                  <a:schemeClr val="tx1"/>
                </a:solidFill>
                <a:effectLst/>
                <a:latin typeface="+mn-lt"/>
                <a:ea typeface="+mn-ea"/>
                <a:cs typeface="+mn-cs"/>
              </a:rPr>
              <a:t>Traditional adware techniques include software bundling designed to fooling enduser into agreeing to install </a:t>
            </a:r>
            <a:r>
              <a:rPr lang="en-GB" sz="1200" kern="1200" dirty="0" err="1">
                <a:solidFill>
                  <a:schemeClr val="tx1"/>
                </a:solidFill>
                <a:effectLst/>
                <a:latin typeface="+mn-lt"/>
                <a:ea typeface="+mn-ea"/>
                <a:cs typeface="+mn-cs"/>
              </a:rPr>
              <a:t>monitised</a:t>
            </a:r>
            <a:r>
              <a:rPr lang="en-GB" sz="1200" kern="1200" dirty="0">
                <a:solidFill>
                  <a:schemeClr val="tx1"/>
                </a:solidFill>
                <a:effectLst/>
                <a:latin typeface="+mn-lt"/>
                <a:ea typeface="+mn-ea"/>
                <a:cs typeface="+mn-cs"/>
              </a:rPr>
              <a:t> PUPs or Adware were leveraged to install discrete mining software directly onto </a:t>
            </a:r>
            <a:r>
              <a:rPr lang="en-GB" sz="1200" kern="1200" dirty="0" err="1">
                <a:solidFill>
                  <a:schemeClr val="tx1"/>
                </a:solidFill>
                <a:effectLst/>
                <a:latin typeface="+mn-lt"/>
                <a:ea typeface="+mn-ea"/>
                <a:cs typeface="+mn-cs"/>
              </a:rPr>
              <a:t>endusers</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harddrive</a:t>
            </a:r>
            <a:r>
              <a:rPr lang="en-GB" sz="1200" kern="1200" dirty="0">
                <a:solidFill>
                  <a:schemeClr val="tx1"/>
                </a:solidFill>
                <a:effectLst/>
                <a:latin typeface="+mn-lt"/>
                <a:ea typeface="+mn-ea"/>
                <a:cs typeface="+mn-cs"/>
              </a:rPr>
              <a:t>, enabling the mining to achieve persistence on the endpoint meaning mining could now continue even after reboots.</a:t>
            </a:r>
            <a:endParaRPr lang="en-IE" sz="1200" kern="1200" dirty="0">
              <a:solidFill>
                <a:schemeClr val="tx1"/>
              </a:solidFill>
              <a:effectLst/>
              <a:latin typeface="+mn-lt"/>
              <a:ea typeface="+mn-ea"/>
              <a:cs typeface="+mn-cs"/>
            </a:endParaRPr>
          </a:p>
          <a:p>
            <a:pPr lvl="3"/>
            <a:r>
              <a:rPr lang="en-GB" sz="1200" kern="1200" dirty="0" err="1">
                <a:solidFill>
                  <a:schemeClr val="tx1"/>
                </a:solidFill>
                <a:effectLst/>
                <a:latin typeface="+mn-lt"/>
                <a:ea typeface="+mn-ea"/>
                <a:cs typeface="+mn-cs"/>
              </a:rPr>
              <a:t>Supplychain</a:t>
            </a:r>
            <a:r>
              <a:rPr lang="en-GB" sz="1200" kern="1200" dirty="0">
                <a:solidFill>
                  <a:schemeClr val="tx1"/>
                </a:solidFill>
                <a:effectLst/>
                <a:latin typeface="+mn-lt"/>
                <a:ea typeface="+mn-ea"/>
                <a:cs typeface="+mn-cs"/>
              </a:rPr>
              <a:t> attack on a major software provider which resulted in users unwillingly installing mining software via the compromised 3</a:t>
            </a:r>
            <a:r>
              <a:rPr lang="en-GB" sz="1200" kern="1200" baseline="30000" dirty="0">
                <a:solidFill>
                  <a:schemeClr val="tx1"/>
                </a:solidFill>
                <a:effectLst/>
                <a:latin typeface="+mn-lt"/>
                <a:ea typeface="+mn-ea"/>
                <a:cs typeface="+mn-cs"/>
              </a:rPr>
              <a:t>rd</a:t>
            </a:r>
            <a:r>
              <a:rPr lang="en-GB" sz="1200" kern="1200" dirty="0">
                <a:solidFill>
                  <a:schemeClr val="tx1"/>
                </a:solidFill>
                <a:effectLst/>
                <a:latin typeface="+mn-lt"/>
                <a:ea typeface="+mn-ea"/>
                <a:cs typeface="+mn-cs"/>
              </a:rPr>
              <a:t> party addon of a legitimate PDF editing application. The threat actors had managed to compromise the targets cloud instance, completely replicate the PDF editors web facing infrastructure on another server, copied all of their targets MSI files, including font packages, which were all digitally certified. They then modified one single file, an Asian fonts package delivered as an MSI file, to download and install the malicious coin-mining software without the </a:t>
            </a:r>
            <a:r>
              <a:rPr lang="en-GB" sz="1200" kern="1200" dirty="0" err="1">
                <a:solidFill>
                  <a:schemeClr val="tx1"/>
                </a:solidFill>
                <a:effectLst/>
                <a:latin typeface="+mn-lt"/>
                <a:ea typeface="+mn-ea"/>
                <a:cs typeface="+mn-cs"/>
              </a:rPr>
              <a:t>endusers</a:t>
            </a:r>
            <a:r>
              <a:rPr lang="en-GB" sz="1200" kern="1200" dirty="0">
                <a:solidFill>
                  <a:schemeClr val="tx1"/>
                </a:solidFill>
                <a:effectLst/>
                <a:latin typeface="+mn-lt"/>
                <a:ea typeface="+mn-ea"/>
                <a:cs typeface="+mn-cs"/>
              </a:rPr>
              <a:t> knowledge, with SYSTEM </a:t>
            </a:r>
            <a:r>
              <a:rPr lang="en-GB" sz="1200" kern="1200" dirty="0" err="1">
                <a:solidFill>
                  <a:schemeClr val="tx1"/>
                </a:solidFill>
                <a:effectLst/>
                <a:latin typeface="+mn-lt"/>
                <a:ea typeface="+mn-ea"/>
                <a:cs typeface="+mn-cs"/>
              </a:rPr>
              <a:t>privilages</a:t>
            </a:r>
            <a:r>
              <a:rPr lang="en-GB" sz="1200" kern="1200" dirty="0">
                <a:solidFill>
                  <a:schemeClr val="tx1"/>
                </a:solidFill>
                <a:effectLst/>
                <a:latin typeface="+mn-lt"/>
                <a:ea typeface="+mn-ea"/>
                <a:cs typeface="+mn-cs"/>
              </a:rPr>
              <a:t> and control. </a:t>
            </a:r>
            <a:endParaRPr lang="en-IE" sz="1200" kern="1200" dirty="0">
              <a:solidFill>
                <a:schemeClr val="tx1"/>
              </a:solidFill>
              <a:effectLst/>
              <a:latin typeface="+mn-lt"/>
              <a:ea typeface="+mn-ea"/>
              <a:cs typeface="+mn-cs"/>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Another attack discovered in Brazil in mid 2018 involved </a:t>
            </a:r>
            <a:r>
              <a:rPr lang="en-IE" sz="1200" kern="1200" dirty="0">
                <a:solidFill>
                  <a:schemeClr val="tx1"/>
                </a:solidFill>
                <a:effectLst/>
                <a:latin typeface="+mn-lt"/>
                <a:ea typeface="+mn-ea"/>
                <a:cs typeface="+mn-cs"/>
              </a:rPr>
              <a:t>200,000 </a:t>
            </a:r>
            <a:r>
              <a:rPr lang="en-IE" sz="1200" kern="1200" dirty="0" err="1">
                <a:solidFill>
                  <a:schemeClr val="tx1"/>
                </a:solidFill>
                <a:effectLst/>
                <a:latin typeface="+mn-lt"/>
                <a:ea typeface="+mn-ea"/>
                <a:cs typeface="+mn-cs"/>
              </a:rPr>
              <a:t>Lativan</a:t>
            </a:r>
            <a:r>
              <a:rPr lang="en-IE" sz="1200" kern="1200" dirty="0">
                <a:solidFill>
                  <a:schemeClr val="tx1"/>
                </a:solidFill>
                <a:effectLst/>
                <a:latin typeface="+mn-lt"/>
                <a:ea typeface="+mn-ea"/>
                <a:cs typeface="+mn-cs"/>
              </a:rPr>
              <a:t> made </a:t>
            </a:r>
            <a:r>
              <a:rPr lang="en-IE" sz="1200" kern="1200" dirty="0" err="1">
                <a:solidFill>
                  <a:schemeClr val="tx1"/>
                </a:solidFill>
                <a:effectLst/>
                <a:latin typeface="+mn-lt"/>
                <a:ea typeface="+mn-ea"/>
                <a:cs typeface="+mn-cs"/>
              </a:rPr>
              <a:t>MikroTik</a:t>
            </a:r>
            <a:r>
              <a:rPr lang="en-IE" sz="1200" kern="1200" dirty="0">
                <a:solidFill>
                  <a:schemeClr val="tx1"/>
                </a:solidFill>
                <a:effectLst/>
                <a:latin typeface="+mn-lt"/>
                <a:ea typeface="+mn-ea"/>
                <a:cs typeface="+mn-cs"/>
              </a:rPr>
              <a:t> routers by exploiting a flaw in </a:t>
            </a:r>
            <a:r>
              <a:rPr lang="en-IE" sz="1200" kern="1200" dirty="0" err="1">
                <a:solidFill>
                  <a:schemeClr val="tx1"/>
                </a:solidFill>
                <a:effectLst/>
                <a:latin typeface="+mn-lt"/>
                <a:ea typeface="+mn-ea"/>
                <a:cs typeface="+mn-cs"/>
              </a:rPr>
              <a:t>Winbox</a:t>
            </a:r>
            <a:r>
              <a:rPr lang="en-IE" sz="1200" kern="1200" dirty="0">
                <a:solidFill>
                  <a:schemeClr val="tx1"/>
                </a:solidFill>
                <a:effectLst/>
                <a:latin typeface="+mn-lt"/>
                <a:ea typeface="+mn-ea"/>
                <a:cs typeface="+mn-cs"/>
              </a:rPr>
              <a:t>, a remote management service that runs </a:t>
            </a:r>
            <a:r>
              <a:rPr lang="en-IE" sz="1200" kern="1200" dirty="0" err="1">
                <a:solidFill>
                  <a:schemeClr val="tx1"/>
                </a:solidFill>
                <a:effectLst/>
                <a:latin typeface="+mn-lt"/>
                <a:ea typeface="+mn-ea"/>
                <a:cs typeface="+mn-cs"/>
              </a:rPr>
              <a:t>ontop</a:t>
            </a:r>
            <a:r>
              <a:rPr lang="en-IE" sz="1200" kern="1200" dirty="0">
                <a:solidFill>
                  <a:schemeClr val="tx1"/>
                </a:solidFill>
                <a:effectLst/>
                <a:latin typeface="+mn-lt"/>
                <a:ea typeface="+mn-ea"/>
                <a:cs typeface="+mn-cs"/>
              </a:rPr>
              <a:t> of the devices operating system </a:t>
            </a:r>
            <a:r>
              <a:rPr lang="en-IE" sz="1200" kern="1200" dirty="0" err="1">
                <a:solidFill>
                  <a:schemeClr val="tx1"/>
                </a:solidFill>
                <a:effectLst/>
                <a:latin typeface="+mn-lt"/>
                <a:ea typeface="+mn-ea"/>
                <a:cs typeface="+mn-cs"/>
              </a:rPr>
              <a:t>RouterOS</a:t>
            </a:r>
            <a:r>
              <a:rPr lang="en-IE" sz="1200" kern="1200" dirty="0">
                <a:solidFill>
                  <a:schemeClr val="tx1"/>
                </a:solidFill>
                <a:effectLst/>
                <a:latin typeface="+mn-lt"/>
                <a:ea typeface="+mn-ea"/>
                <a:cs typeface="+mn-cs"/>
              </a:rPr>
              <a:t>. The real kicker in this </a:t>
            </a:r>
            <a:r>
              <a:rPr lang="en-IE" sz="1200" kern="1200" dirty="0" err="1">
                <a:solidFill>
                  <a:schemeClr val="tx1"/>
                </a:solidFill>
                <a:effectLst/>
                <a:latin typeface="+mn-lt"/>
                <a:ea typeface="+mn-ea"/>
                <a:cs typeface="+mn-cs"/>
              </a:rPr>
              <a:t>stuation</a:t>
            </a:r>
            <a:r>
              <a:rPr lang="en-IE" sz="1200" kern="1200" dirty="0">
                <a:solidFill>
                  <a:schemeClr val="tx1"/>
                </a:solidFill>
                <a:effectLst/>
                <a:latin typeface="+mn-lt"/>
                <a:ea typeface="+mn-ea"/>
                <a:cs typeface="+mn-cs"/>
              </a:rPr>
              <a:t>? The infection is spreading to non-</a:t>
            </a:r>
            <a:r>
              <a:rPr lang="en-IE" sz="1200" kern="1200" dirty="0" err="1">
                <a:solidFill>
                  <a:schemeClr val="tx1"/>
                </a:solidFill>
                <a:effectLst/>
                <a:latin typeface="+mn-lt"/>
                <a:ea typeface="+mn-ea"/>
                <a:cs typeface="+mn-cs"/>
              </a:rPr>
              <a:t>MikroTik</a:t>
            </a:r>
            <a:r>
              <a:rPr lang="en-IE" sz="1200" kern="1200" dirty="0">
                <a:solidFill>
                  <a:schemeClr val="tx1"/>
                </a:solidFill>
                <a:effectLst/>
                <a:latin typeface="+mn-lt"/>
                <a:ea typeface="+mn-ea"/>
                <a:cs typeface="+mn-cs"/>
              </a:rPr>
              <a:t> devices as some </a:t>
            </a:r>
            <a:r>
              <a:rPr lang="en-IE" sz="1200" kern="1200" dirty="0" err="1">
                <a:solidFill>
                  <a:schemeClr val="tx1"/>
                </a:solidFill>
                <a:effectLst/>
                <a:latin typeface="+mn-lt"/>
                <a:ea typeface="+mn-ea"/>
                <a:cs typeface="+mn-cs"/>
              </a:rPr>
              <a:t>Brazillian</a:t>
            </a:r>
            <a:r>
              <a:rPr lang="en-IE" sz="1200" kern="1200" dirty="0">
                <a:solidFill>
                  <a:schemeClr val="tx1"/>
                </a:solidFill>
                <a:effectLst/>
                <a:latin typeface="+mn-lt"/>
                <a:ea typeface="+mn-ea"/>
                <a:cs typeface="+mn-cs"/>
              </a:rPr>
              <a:t> ISPs incorporate </a:t>
            </a:r>
            <a:r>
              <a:rPr lang="en-IE" sz="1200" kern="1200" dirty="0" err="1">
                <a:solidFill>
                  <a:schemeClr val="tx1"/>
                </a:solidFill>
                <a:effectLst/>
                <a:latin typeface="+mn-lt"/>
                <a:ea typeface="+mn-ea"/>
                <a:cs typeface="+mn-cs"/>
              </a:rPr>
              <a:t>MikroTik</a:t>
            </a:r>
            <a:r>
              <a:rPr lang="en-IE" sz="1200" kern="1200" dirty="0">
                <a:solidFill>
                  <a:schemeClr val="tx1"/>
                </a:solidFill>
                <a:effectLst/>
                <a:latin typeface="+mn-lt"/>
                <a:ea typeface="+mn-ea"/>
                <a:cs typeface="+mn-cs"/>
              </a:rPr>
              <a:t> routers within their own infrastructure. </a:t>
            </a:r>
            <a:r>
              <a:rPr lang="en-IE" sz="1200" kern="1200" dirty="0" err="1">
                <a:solidFill>
                  <a:schemeClr val="tx1"/>
                </a:solidFill>
                <a:effectLst/>
                <a:latin typeface="+mn-lt"/>
                <a:ea typeface="+mn-ea"/>
                <a:cs typeface="+mn-cs"/>
              </a:rPr>
              <a:t>Whats</a:t>
            </a:r>
            <a:r>
              <a:rPr lang="en-IE" sz="1200" kern="1200" dirty="0">
                <a:solidFill>
                  <a:schemeClr val="tx1"/>
                </a:solidFill>
                <a:effectLst/>
                <a:latin typeface="+mn-lt"/>
                <a:ea typeface="+mn-ea"/>
                <a:cs typeface="+mn-cs"/>
              </a:rPr>
              <a:t> also interesting here is that they leveraged the same vulnerabilities that presumably nation state threat actors utilized to spy on more than 100 targets in 11 countries, with a significant portion of these targets most notably located in Yemen, during what Kaspersky dubbed “Operation Slingshot”… which in itself may have been leveraging TTPs obtained from the leaked “Vault7” tool known as “</a:t>
            </a:r>
            <a:r>
              <a:rPr lang="en-IE" sz="1200" kern="1200" dirty="0" err="1">
                <a:solidFill>
                  <a:schemeClr val="tx1"/>
                </a:solidFill>
                <a:effectLst/>
                <a:latin typeface="+mn-lt"/>
                <a:ea typeface="+mn-ea"/>
                <a:cs typeface="+mn-cs"/>
              </a:rPr>
              <a:t>ChimayRed</a:t>
            </a:r>
            <a:r>
              <a:rPr lang="en-IE"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19</a:t>
            </a:fld>
            <a:endParaRPr lang="en-US"/>
          </a:p>
        </p:txBody>
      </p:sp>
    </p:spTree>
    <p:extLst>
      <p:ext uri="{BB962C8B-B14F-4D97-AF65-F5344CB8AC3E}">
        <p14:creationId xmlns:p14="http://schemas.microsoft.com/office/powerpoint/2010/main" val="343450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Passionate about protecting people, ideas and companies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in DefCon and OWASP groups</a:t>
            </a:r>
          </a:p>
          <a:p>
            <a:r>
              <a:rPr lang="en-US" dirty="0"/>
              <a:t>Believes in building community both internally and developing trust with the wider industries and population</a:t>
            </a:r>
          </a:p>
          <a:p>
            <a:r>
              <a:rPr lang="en-US" dirty="0"/>
              <a:t>”Breaking Into InfoSec”</a:t>
            </a:r>
          </a:p>
          <a:p>
            <a:endParaRPr lang="en-US" dirty="0"/>
          </a:p>
          <a:p>
            <a:r>
              <a:rPr lang="en-US" dirty="0"/>
              <a:t>Currently workings as Sr Threat Researcher, </a:t>
            </a:r>
            <a:r>
              <a:rPr lang="en-US" dirty="0" err="1"/>
              <a:t>CyberNinja</a:t>
            </a:r>
            <a:r>
              <a:rPr lang="en-US" dirty="0"/>
              <a:t> recruitment agent, and operations manager for a non-profit based around vendor risk reduction. </a:t>
            </a: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2</a:t>
            </a:fld>
            <a:endParaRPr lang="en-US"/>
          </a:p>
        </p:txBody>
      </p:sp>
    </p:spTree>
    <p:extLst>
      <p:ext uri="{BB962C8B-B14F-4D97-AF65-F5344CB8AC3E}">
        <p14:creationId xmlns:p14="http://schemas.microsoft.com/office/powerpoint/2010/main" val="2352206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we’re seen a widening of the target landscape as threat actors harness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more of our connectivity against us. Not just traditional endpoints,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network devices, IoT devices and both traditional server and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Server attacks affecting cloud instances have also become prominent,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leveraging remote administration tools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such as Windows Management Instrumentation (WMI).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Cryptojacking</a:t>
            </a:r>
            <a:r>
              <a:rPr lang="en-GB" sz="1200" kern="1200" dirty="0">
                <a:solidFill>
                  <a:schemeClr val="tx1"/>
                </a:solidFill>
                <a:effectLst/>
                <a:latin typeface="+mn-lt"/>
                <a:ea typeface="+mn-ea"/>
                <a:cs typeface="+mn-cs"/>
              </a:rPr>
              <a:t> malware such as </a:t>
            </a:r>
            <a:r>
              <a:rPr lang="en-GB" sz="1200" kern="1200" dirty="0" err="1">
                <a:solidFill>
                  <a:schemeClr val="tx1"/>
                </a:solidFill>
                <a:effectLst/>
                <a:latin typeface="+mn-lt"/>
                <a:ea typeface="+mn-ea"/>
                <a:cs typeface="+mn-cs"/>
              </a:rPr>
              <a:t>PowerGhost</a:t>
            </a:r>
            <a:r>
              <a:rPr lang="en-GB" sz="1200" kern="1200" dirty="0">
                <a:solidFill>
                  <a:schemeClr val="tx1"/>
                </a:solidFill>
                <a:effectLst/>
                <a:latin typeface="+mn-lt"/>
                <a:ea typeface="+mn-ea"/>
                <a:cs typeface="+mn-cs"/>
              </a:rPr>
              <a:t> has the 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to spread laterally across networks from infected endpoints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such as a user’s laptop or desktop and establish itself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connected servers. We’d also previous seen this lateral movement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and “living off the land” from </a:t>
            </a:r>
            <a:r>
              <a:rPr lang="en-GB" sz="1200" kern="1200" dirty="0" err="1">
                <a:solidFill>
                  <a:schemeClr val="tx1"/>
                </a:solidFill>
                <a:effectLst/>
                <a:latin typeface="+mn-lt"/>
                <a:ea typeface="+mn-ea"/>
                <a:cs typeface="+mn-cs"/>
              </a:rPr>
              <a:t>Wannamine</a:t>
            </a:r>
            <a:r>
              <a:rPr lang="en-GB" sz="1200" kern="1200" dirty="0">
                <a:solidFill>
                  <a:schemeClr val="tx1"/>
                </a:solidFill>
                <a:effectLst/>
                <a:latin typeface="+mn-lt"/>
                <a:ea typeface="+mn-ea"/>
                <a:cs typeface="+mn-cs"/>
              </a:rPr>
              <a:t>, which, like WannaCry,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leveraged Eternal Blue to compromise unpatched legacy systems. </a:t>
            </a:r>
            <a:endParaRPr lang="en-IE" sz="1200" kern="1200" dirty="0">
              <a:solidFill>
                <a:schemeClr val="tx1"/>
              </a:solidFill>
              <a:effectLst/>
              <a:latin typeface="+mn-lt"/>
              <a:ea typeface="+mn-ea"/>
              <a:cs typeface="+mn-cs"/>
            </a:endParaRPr>
          </a:p>
          <a:p>
            <a:br>
              <a:rPr lang="en-US" dirty="0"/>
            </a:br>
            <a:r>
              <a:rPr lang="en-US" dirty="0" err="1"/>
              <a:t>MassMine</a:t>
            </a:r>
            <a:r>
              <a:rPr lang="en-US" dirty="0"/>
              <a:t> leverages Eternal Blue, </a:t>
            </a:r>
            <a:r>
              <a:rPr lang="en-US" dirty="0" err="1"/>
              <a:t>DoublePulsar</a:t>
            </a:r>
            <a:r>
              <a:rPr lang="en-US" dirty="0"/>
              <a:t> and </a:t>
            </a:r>
            <a:r>
              <a:rPr lang="en-US" dirty="0" err="1"/>
              <a:t>GhostRAT</a:t>
            </a:r>
            <a:r>
              <a:rPr lang="en-US" dirty="0"/>
              <a:t> </a:t>
            </a:r>
          </a:p>
          <a:p>
            <a:r>
              <a:rPr lang="en-US" dirty="0"/>
              <a:t>As well as other exploits, tools and can even disable a number of anti-virus </a:t>
            </a:r>
          </a:p>
          <a:p>
            <a:r>
              <a:rPr lang="en-US" dirty="0"/>
              <a:t>Security </a:t>
            </a:r>
            <a:r>
              <a:rPr lang="en-US" dirty="0" err="1"/>
              <a:t>toolfeatures</a:t>
            </a:r>
            <a:r>
              <a:rPr lang="en-US" dirty="0"/>
              <a:t>. </a:t>
            </a: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20</a:t>
            </a:fld>
            <a:endParaRPr lang="en-US"/>
          </a:p>
        </p:txBody>
      </p:sp>
    </p:spTree>
    <p:extLst>
      <p:ext uri="{BB962C8B-B14F-4D97-AF65-F5344CB8AC3E}">
        <p14:creationId xmlns:p14="http://schemas.microsoft.com/office/powerpoint/2010/main" val="2093848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Rocke</a:t>
            </a:r>
            <a:r>
              <a:rPr lang="en-GB"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Enters via advanced Apache, Oracle and Adobe </a:t>
            </a:r>
            <a:r>
              <a:rPr lang="en-GB" sz="1200" kern="1200" dirty="0" err="1">
                <a:solidFill>
                  <a:schemeClr val="tx1"/>
                </a:solidFill>
                <a:effectLst/>
                <a:latin typeface="+mn-lt"/>
                <a:ea typeface="+mn-ea"/>
                <a:cs typeface="+mn-cs"/>
              </a:rPr>
              <a:t>coldfusion</a:t>
            </a:r>
            <a:r>
              <a:rPr lang="en-GB" sz="1200" kern="1200" dirty="0">
                <a:solidFill>
                  <a:schemeClr val="tx1"/>
                </a:solidFill>
                <a:effectLst/>
                <a:latin typeface="+mn-lt"/>
                <a:ea typeface="+mn-ea"/>
                <a:cs typeface="+mn-cs"/>
              </a:rPr>
              <a:t> exploits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Downloads backdoor and opens a shell to C2 server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Downloads and executes shell script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Uses advanced anti-detection and analysis evasion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Detected and disabled Chinese cloud security products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Disabled existing mining software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Prevented the installation of new mining software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Installed </a:t>
            </a:r>
            <a:r>
              <a:rPr lang="en-GB" sz="1200" kern="1200" dirty="0" err="1">
                <a:solidFill>
                  <a:schemeClr val="tx1"/>
                </a:solidFill>
                <a:effectLst/>
                <a:latin typeface="+mn-lt"/>
                <a:ea typeface="+mn-ea"/>
                <a:cs typeface="+mn-cs"/>
              </a:rPr>
              <a:t>Monero</a:t>
            </a:r>
            <a:r>
              <a:rPr lang="en-GB" sz="1200" kern="1200" dirty="0">
                <a:solidFill>
                  <a:schemeClr val="tx1"/>
                </a:solidFill>
                <a:effectLst/>
                <a:latin typeface="+mn-lt"/>
                <a:ea typeface="+mn-ea"/>
                <a:cs typeface="+mn-cs"/>
              </a:rPr>
              <a:t> crypto miner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share some codebase with another threat actor, known as the </a:t>
            </a:r>
            <a:r>
              <a:rPr lang="en-GB" sz="1200" b="1" kern="1200" dirty="0">
                <a:solidFill>
                  <a:schemeClr val="tx1"/>
                </a:solidFill>
                <a:effectLst/>
                <a:latin typeface="+mn-lt"/>
                <a:ea typeface="+mn-ea"/>
                <a:cs typeface="+mn-cs"/>
              </a:rPr>
              <a:t>Iron Cybercrime Group</a:t>
            </a:r>
            <a:r>
              <a:rPr lang="en-GB"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showing continued collaboration and innovation within the wider cybercrime community.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knowledge and experience is shared between veterans of multiple malware stacks, the continued advancement of complexity and effectiveness is guaranteed. </a:t>
            </a:r>
            <a:endParaRPr lang="en-I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21</a:t>
            </a:fld>
            <a:endParaRPr lang="en-US"/>
          </a:p>
        </p:txBody>
      </p:sp>
    </p:spTree>
    <p:extLst>
      <p:ext uri="{BB962C8B-B14F-4D97-AF65-F5344CB8AC3E}">
        <p14:creationId xmlns:p14="http://schemas.microsoft.com/office/powerpoint/2010/main" val="1210551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rtl="0"/>
            <a:r>
              <a:rPr lang="en-GB" sz="1200" kern="1200" dirty="0">
                <a:solidFill>
                  <a:schemeClr val="tx1"/>
                </a:solidFill>
                <a:effectLst/>
                <a:latin typeface="+mn-lt"/>
                <a:ea typeface="+mn-ea"/>
                <a:cs typeface="+mn-cs"/>
              </a:rPr>
              <a:t>Traditional wallet theft: the resurgence of the Infostealer</a:t>
            </a:r>
            <a:endParaRPr lang="en-IE" sz="1200" kern="1200" dirty="0">
              <a:solidFill>
                <a:schemeClr val="tx1"/>
              </a:solidFill>
              <a:effectLst/>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Criminals love two things: ease of use and high return on investment. </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With the simple repurposing of </a:t>
            </a:r>
            <a:r>
              <a:rPr lang="en-IE" sz="1200" b="1" kern="1200" dirty="0">
                <a:solidFill>
                  <a:schemeClr val="tx1"/>
                </a:solidFill>
                <a:effectLst/>
                <a:latin typeface="+mn-lt"/>
                <a:ea typeface="+mn-ea"/>
                <a:cs typeface="+mn-cs"/>
              </a:rPr>
              <a:t>existing malware and </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b="1" kern="1200" dirty="0">
                <a:solidFill>
                  <a:schemeClr val="tx1"/>
                </a:solidFill>
                <a:effectLst/>
                <a:latin typeface="+mn-lt"/>
                <a:ea typeface="+mn-ea"/>
                <a:cs typeface="+mn-cs"/>
              </a:rPr>
              <a:t>infrastructure</a:t>
            </a:r>
            <a:r>
              <a:rPr lang="en-IE" sz="1200" kern="1200" dirty="0">
                <a:solidFill>
                  <a:schemeClr val="tx1"/>
                </a:solidFill>
                <a:effectLst/>
                <a:latin typeface="+mn-lt"/>
                <a:ea typeface="+mn-ea"/>
                <a:cs typeface="+mn-cs"/>
              </a:rPr>
              <a:t> such as </a:t>
            </a:r>
            <a:r>
              <a:rPr lang="en-IE" sz="1200" b="1" kern="1200" dirty="0">
                <a:solidFill>
                  <a:schemeClr val="tx1"/>
                </a:solidFill>
                <a:effectLst/>
                <a:latin typeface="+mn-lt"/>
                <a:ea typeface="+mn-ea"/>
                <a:cs typeface="+mn-cs"/>
              </a:rPr>
              <a:t>Exploit Kits </a:t>
            </a:r>
            <a:r>
              <a:rPr lang="en-IE" sz="1200" kern="1200" dirty="0">
                <a:solidFill>
                  <a:schemeClr val="tx1"/>
                </a:solidFill>
                <a:effectLst/>
                <a:latin typeface="+mn-lt"/>
                <a:ea typeface="+mn-ea"/>
                <a:cs typeface="+mn-cs"/>
              </a:rPr>
              <a:t>to harvest wallet and exchange credentials, </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criminals can continue to attack vulnerable victims with minimal retraining. </a:t>
            </a:r>
          </a:p>
        </p:txBody>
      </p:sp>
      <p:sp>
        <p:nvSpPr>
          <p:cNvPr id="4" name="Slide Number Placeholder 3"/>
          <p:cNvSpPr>
            <a:spLocks noGrp="1"/>
          </p:cNvSpPr>
          <p:nvPr>
            <p:ph type="sldNum" sz="quarter" idx="5"/>
          </p:nvPr>
        </p:nvSpPr>
        <p:spPr/>
        <p:txBody>
          <a:bodyPr/>
          <a:lstStyle/>
          <a:p>
            <a:fld id="{C34DD880-1F59-4940-966B-7D7A75223A92}" type="slidenum">
              <a:rPr lang="en-US" smtClean="0"/>
              <a:t>22</a:t>
            </a:fld>
            <a:endParaRPr lang="en-US"/>
          </a:p>
        </p:txBody>
      </p:sp>
    </p:spTree>
    <p:extLst>
      <p:ext uri="{BB962C8B-B14F-4D97-AF65-F5344CB8AC3E}">
        <p14:creationId xmlns:p14="http://schemas.microsoft.com/office/powerpoint/2010/main" val="2920973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The repurposing of existing and well documented infostealers such as </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err="1">
                <a:solidFill>
                  <a:schemeClr val="tx1"/>
                </a:solidFill>
                <a:effectLst/>
                <a:latin typeface="+mn-lt"/>
                <a:ea typeface="+mn-ea"/>
                <a:cs typeface="+mn-cs"/>
              </a:rPr>
              <a:t>Dridex</a:t>
            </a:r>
            <a:r>
              <a:rPr lang="en-IE" sz="1200" kern="1200" dirty="0">
                <a:solidFill>
                  <a:schemeClr val="tx1"/>
                </a:solidFill>
                <a:effectLst/>
                <a:latin typeface="+mn-lt"/>
                <a:ea typeface="+mn-ea"/>
                <a:cs typeface="+mn-cs"/>
              </a:rPr>
              <a:t> and Zeus to now also concentrate on crypto wallets </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and exchange log in details means a resurgence in infostealers, </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with new players such as Vidar working in tandem with other </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malware to maximise ROI and hopefully hinder detection</a:t>
            </a:r>
          </a:p>
          <a:p>
            <a:pPr marL="1371600" marR="0" lvl="3"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The key concept here is continuous innovation while driving down </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financial and technical barriers to entry for criminals</a:t>
            </a:r>
          </a:p>
          <a:p>
            <a:pPr marL="1371600" marR="0" lvl="3"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pPr lvl="3" rtl="0"/>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23</a:t>
            </a:fld>
            <a:endParaRPr lang="en-US"/>
          </a:p>
        </p:txBody>
      </p:sp>
    </p:spTree>
    <p:extLst>
      <p:ext uri="{BB962C8B-B14F-4D97-AF65-F5344CB8AC3E}">
        <p14:creationId xmlns:p14="http://schemas.microsoft.com/office/powerpoint/2010/main" val="2562078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effectLst/>
                <a:latin typeface="+mn-lt"/>
                <a:ea typeface="+mn-ea"/>
                <a:cs typeface="+mn-cs"/>
              </a:rPr>
              <a:t>Written in C++, coming to international attention around October 2018 </a:t>
            </a:r>
          </a:p>
          <a:p>
            <a:r>
              <a:rPr lang="en-IE" sz="1200" kern="1200" dirty="0">
                <a:solidFill>
                  <a:schemeClr val="tx1"/>
                </a:solidFill>
                <a:effectLst/>
                <a:latin typeface="+mn-lt"/>
                <a:ea typeface="+mn-ea"/>
                <a:cs typeface="+mn-cs"/>
              </a:rPr>
              <a:t>and building off the Malware-as-a-Service </a:t>
            </a:r>
          </a:p>
          <a:p>
            <a:r>
              <a:rPr lang="en-IE" sz="1200" kern="1200" dirty="0">
                <a:solidFill>
                  <a:schemeClr val="tx1"/>
                </a:solidFill>
                <a:effectLst/>
                <a:latin typeface="+mn-lt"/>
                <a:ea typeface="+mn-ea"/>
                <a:cs typeface="+mn-cs"/>
              </a:rPr>
              <a:t>success stories seen during the height of the Ransomware attacks, </a:t>
            </a:r>
          </a:p>
          <a:p>
            <a:r>
              <a:rPr lang="en-IE" sz="1200" kern="1200" dirty="0">
                <a:solidFill>
                  <a:schemeClr val="tx1"/>
                </a:solidFill>
                <a:effectLst/>
                <a:latin typeface="+mn-lt"/>
                <a:ea typeface="+mn-ea"/>
                <a:cs typeface="+mn-cs"/>
              </a:rPr>
              <a:t>Vidar is a commercial threat available for $700, a relatively low barrier </a:t>
            </a:r>
          </a:p>
          <a:p>
            <a:r>
              <a:rPr lang="en-IE" sz="1200" kern="1200" dirty="0">
                <a:solidFill>
                  <a:schemeClr val="tx1"/>
                </a:solidFill>
                <a:effectLst/>
                <a:latin typeface="+mn-lt"/>
                <a:ea typeface="+mn-ea"/>
                <a:cs typeface="+mn-cs"/>
              </a:rPr>
              <a:t>for entry for even the most junior or novice of cyber criminal. </a:t>
            </a:r>
          </a:p>
          <a:p>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Vidar also has the ability to target virtual wallets storing cryptocurrencies </a:t>
            </a:r>
          </a:p>
          <a:p>
            <a:r>
              <a:rPr lang="en-GB" sz="1200" kern="1200" dirty="0">
                <a:solidFill>
                  <a:schemeClr val="tx1"/>
                </a:solidFill>
                <a:effectLst/>
                <a:latin typeface="+mn-lt"/>
                <a:ea typeface="+mn-ea"/>
                <a:cs typeface="+mn-cs"/>
              </a:rPr>
              <a:t>As well as other more traditionally valuable data such as passwords, contacts, documents etc. </a:t>
            </a:r>
          </a:p>
          <a:p>
            <a:r>
              <a:rPr lang="en-IE" sz="1200" kern="1200" dirty="0">
                <a:solidFill>
                  <a:schemeClr val="tx1"/>
                </a:solidFill>
                <a:effectLst/>
                <a:latin typeface="+mn-lt"/>
                <a:ea typeface="+mn-ea"/>
                <a:cs typeface="+mn-cs"/>
              </a:rPr>
              <a:t>Much like other infostealers, Vidar is designed to operate secretly, </a:t>
            </a:r>
          </a:p>
          <a:p>
            <a:r>
              <a:rPr lang="en-IE" sz="1200" kern="1200" dirty="0">
                <a:solidFill>
                  <a:schemeClr val="tx1"/>
                </a:solidFill>
                <a:effectLst/>
                <a:latin typeface="+mn-lt"/>
                <a:ea typeface="+mn-ea"/>
                <a:cs typeface="+mn-cs"/>
              </a:rPr>
              <a:t>leaving infected victims unaware that their systems have been compromised. </a:t>
            </a:r>
            <a:br>
              <a:rPr lang="en-IE" sz="1200" kern="1200" dirty="0">
                <a:solidFill>
                  <a:schemeClr val="tx1"/>
                </a:solidFill>
                <a:effectLst/>
                <a:latin typeface="+mn-lt"/>
                <a:ea typeface="+mn-ea"/>
                <a:cs typeface="+mn-cs"/>
              </a:rPr>
            </a:br>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Here we see a snapshot of its web-interface, with which a budding cybercriminal can tailor</a:t>
            </a:r>
          </a:p>
          <a:p>
            <a:r>
              <a:rPr lang="en-IE" sz="1200" kern="1200" dirty="0">
                <a:solidFill>
                  <a:schemeClr val="tx1"/>
                </a:solidFill>
                <a:effectLst/>
                <a:latin typeface="+mn-lt"/>
                <a:ea typeface="+mn-ea"/>
                <a:cs typeface="+mn-cs"/>
              </a:rPr>
              <a:t>their attack in multiple ways with very little prior knowledge required. </a:t>
            </a:r>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24</a:t>
            </a:fld>
            <a:endParaRPr lang="en-US"/>
          </a:p>
        </p:txBody>
      </p:sp>
    </p:spTree>
    <p:extLst>
      <p:ext uri="{BB962C8B-B14F-4D97-AF65-F5344CB8AC3E}">
        <p14:creationId xmlns:p14="http://schemas.microsoft.com/office/powerpoint/2010/main" val="1118292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Vidar: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Uploads malicious Ad to unsuspecting advertising platform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Malicious add delivers Fallout Exploit Kit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Downloads Vidar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Checks that its NOT in Russia or one of 4 other ex-Soviet countries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Vidar steals all available information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Uploads to C2 server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mn-lt"/>
                <a:ea typeface="+mn-ea"/>
                <a:cs typeface="+mn-cs"/>
              </a:rPr>
              <a:t>GranCrab</a:t>
            </a:r>
            <a:r>
              <a:rPr lang="en-GB" sz="1200" kern="1200" dirty="0">
                <a:solidFill>
                  <a:schemeClr val="tx1"/>
                </a:solidFill>
                <a:effectLst/>
                <a:latin typeface="+mn-lt"/>
                <a:ea typeface="+mn-ea"/>
                <a:cs typeface="+mn-cs"/>
              </a:rPr>
              <a:t> downloads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Ransomware locks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25</a:t>
            </a:fld>
            <a:endParaRPr lang="en-US"/>
          </a:p>
        </p:txBody>
      </p:sp>
    </p:spTree>
    <p:extLst>
      <p:ext uri="{BB962C8B-B14F-4D97-AF65-F5344CB8AC3E}">
        <p14:creationId xmlns:p14="http://schemas.microsoft.com/office/powerpoint/2010/main" val="3876392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CookieMiner</a:t>
            </a:r>
            <a:r>
              <a:rPr lang="en-GB" sz="1200" kern="1200" dirty="0">
                <a:solidFill>
                  <a:schemeClr val="tx1"/>
                </a:solidFill>
                <a:effectLst/>
                <a:latin typeface="+mn-lt"/>
                <a:ea typeface="+mn-ea"/>
                <a:cs typeface="+mn-cs"/>
              </a:rPr>
              <a:t>:</a:t>
            </a:r>
          </a:p>
          <a:p>
            <a:r>
              <a:rPr lang="en-IE" sz="1200" b="0" i="0" kern="1200" dirty="0">
                <a:solidFill>
                  <a:schemeClr val="tx1"/>
                </a:solidFill>
                <a:effectLst/>
                <a:latin typeface="+mn-lt"/>
                <a:ea typeface="+mn-ea"/>
                <a:cs typeface="+mn-cs"/>
              </a:rPr>
              <a:t>Steals Google Chrome and Apple Safari browser cookies from the victim’s machine</a:t>
            </a:r>
          </a:p>
          <a:p>
            <a:r>
              <a:rPr lang="en-IE" sz="1200" b="0" i="0" kern="1200" dirty="0">
                <a:solidFill>
                  <a:schemeClr val="tx1"/>
                </a:solidFill>
                <a:effectLst/>
                <a:latin typeface="+mn-lt"/>
                <a:ea typeface="+mn-ea"/>
                <a:cs typeface="+mn-cs"/>
              </a:rPr>
              <a:t>Steals saved usernames and passwords in Chrome</a:t>
            </a:r>
          </a:p>
          <a:p>
            <a:r>
              <a:rPr lang="en-IE" sz="1200" b="0" i="0" kern="1200" dirty="0">
                <a:solidFill>
                  <a:schemeClr val="tx1"/>
                </a:solidFill>
                <a:effectLst/>
                <a:latin typeface="+mn-lt"/>
                <a:ea typeface="+mn-ea"/>
                <a:cs typeface="+mn-cs"/>
              </a:rPr>
              <a:t>Steals saved credit card credentials in Chrome</a:t>
            </a:r>
          </a:p>
          <a:p>
            <a:r>
              <a:rPr lang="en-IE" sz="1200" b="0" i="0" kern="1200" dirty="0">
                <a:solidFill>
                  <a:schemeClr val="tx1"/>
                </a:solidFill>
                <a:effectLst/>
                <a:latin typeface="+mn-lt"/>
                <a:ea typeface="+mn-ea"/>
                <a:cs typeface="+mn-cs"/>
              </a:rPr>
              <a:t>Steals iPhone’s text messages if backed up to Mac</a:t>
            </a:r>
          </a:p>
          <a:p>
            <a:r>
              <a:rPr lang="en-IE" sz="1200" b="0" i="0" kern="1200" dirty="0">
                <a:solidFill>
                  <a:schemeClr val="tx1"/>
                </a:solidFill>
                <a:effectLst/>
                <a:latin typeface="+mn-lt"/>
                <a:ea typeface="+mn-ea"/>
                <a:cs typeface="+mn-cs"/>
              </a:rPr>
              <a:t>Steals cryptocurrency wallet data and keys</a:t>
            </a:r>
          </a:p>
          <a:p>
            <a:r>
              <a:rPr lang="en-IE" sz="1200" b="0" i="0" kern="1200" dirty="0">
                <a:solidFill>
                  <a:schemeClr val="tx1"/>
                </a:solidFill>
                <a:effectLst/>
                <a:latin typeface="+mn-lt"/>
                <a:ea typeface="+mn-ea"/>
                <a:cs typeface="+mn-cs"/>
              </a:rPr>
              <a:t>Keeps full control of the victim using the </a:t>
            </a:r>
            <a:r>
              <a:rPr lang="en-IE" sz="1200" b="0" i="0" u="none" strike="noStrike" kern="1200" dirty="0">
                <a:solidFill>
                  <a:schemeClr val="tx1"/>
                </a:solidFill>
                <a:effectLst/>
                <a:latin typeface="+mn-lt"/>
                <a:ea typeface="+mn-ea"/>
                <a:cs typeface="+mn-cs"/>
                <a:hlinkClick r:id="rId3"/>
              </a:rPr>
              <a:t>EmPyre</a:t>
            </a:r>
            <a:r>
              <a:rPr lang="en-IE" sz="1200" b="0" i="0" kern="1200" dirty="0">
                <a:solidFill>
                  <a:schemeClr val="tx1"/>
                </a:solidFill>
                <a:effectLst/>
                <a:latin typeface="+mn-lt"/>
                <a:ea typeface="+mn-ea"/>
                <a:cs typeface="+mn-cs"/>
              </a:rPr>
              <a:t> backdoor</a:t>
            </a:r>
          </a:p>
          <a:p>
            <a:r>
              <a:rPr lang="en-IE" sz="1200" b="0" i="0" kern="1200" dirty="0">
                <a:solidFill>
                  <a:schemeClr val="tx1"/>
                </a:solidFill>
                <a:effectLst/>
                <a:latin typeface="+mn-lt"/>
                <a:ea typeface="+mn-ea"/>
                <a:cs typeface="+mn-cs"/>
              </a:rPr>
              <a:t>Mines cryptocurrency on the victim’s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26</a:t>
            </a:fld>
            <a:endParaRPr lang="en-US"/>
          </a:p>
        </p:txBody>
      </p:sp>
    </p:spTree>
    <p:extLst>
      <p:ext uri="{BB962C8B-B14F-4D97-AF65-F5344CB8AC3E}">
        <p14:creationId xmlns:p14="http://schemas.microsoft.com/office/powerpoint/2010/main" val="743886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South Korean cryptocurrency exchange said on December 20 2017 it is shutting down and is filing for bankruptcy after losing 17% of its assets in a hack attack.</a:t>
            </a:r>
          </a:p>
          <a:p>
            <a:r>
              <a:rPr lang="en-US" dirty="0"/>
              <a:t>The attack caused a loss in a coin withdrawal wallet (hot wallet). The loss is worth about 17 percent of its total assets and there were no additional losses as the other coins were kept in a cold wallet. It had previously lost $88 in a recent attack</a:t>
            </a:r>
          </a:p>
          <a:p>
            <a:endParaRPr lang="en-US" dirty="0"/>
          </a:p>
          <a:p>
            <a:endParaRPr lang="en-US" dirty="0"/>
          </a:p>
          <a:p>
            <a:r>
              <a:rPr lang="en-US" b="1" dirty="0" err="1"/>
              <a:t>NiceHash</a:t>
            </a:r>
            <a:r>
              <a:rPr lang="en-US" b="1" dirty="0"/>
              <a:t> Hack</a:t>
            </a:r>
          </a:p>
          <a:p>
            <a:r>
              <a:rPr lang="en-US" dirty="0"/>
              <a:t>Slovenian based mining company </a:t>
            </a:r>
            <a:r>
              <a:rPr lang="en-US" dirty="0" err="1"/>
              <a:t>NiceHash</a:t>
            </a:r>
            <a:r>
              <a:rPr lang="en-US" dirty="0"/>
              <a:t> was hacked for 4700 BTC which is ~$80 million.</a:t>
            </a:r>
          </a:p>
          <a:p>
            <a:r>
              <a:rPr lang="en-US" dirty="0"/>
              <a:t>Dec 2017 </a:t>
            </a:r>
          </a:p>
          <a:p>
            <a:endParaRPr lang="en-US" dirty="0"/>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27</a:t>
            </a:fld>
            <a:endParaRPr lang="en-US"/>
          </a:p>
        </p:txBody>
      </p:sp>
    </p:spTree>
    <p:extLst>
      <p:ext uri="{BB962C8B-B14F-4D97-AF65-F5344CB8AC3E}">
        <p14:creationId xmlns:p14="http://schemas.microsoft.com/office/powerpoint/2010/main" val="3120594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Lazarus Group, famed as North Koreas main military </a:t>
            </a:r>
            <a:r>
              <a:rPr lang="en-US" dirty="0" err="1"/>
              <a:t>cyberwing</a:t>
            </a:r>
            <a:r>
              <a:rPr lang="en-US" dirty="0"/>
              <a:t>, responsible for the Sony Hack,</a:t>
            </a:r>
          </a:p>
          <a:p>
            <a:r>
              <a:rPr lang="en-US" dirty="0"/>
              <a:t> </a:t>
            </a:r>
            <a:r>
              <a:rPr lang="en-US" dirty="0" err="1"/>
              <a:t>Wannacry</a:t>
            </a:r>
            <a:r>
              <a:rPr lang="en-US" dirty="0"/>
              <a:t>, and the SWIFT network  have begun targeting exchanges, getting over half a billion from </a:t>
            </a:r>
            <a:r>
              <a:rPr lang="en-US" dirty="0" err="1"/>
              <a:t>Coincheck</a:t>
            </a:r>
            <a:r>
              <a:rPr lang="en-US" dirty="0"/>
              <a:t> in Japan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Gorgon Group fights on behalf of Pakistan, and has targeting multiple nation states such as India, UK, Spain, Russia and the United States of America. </a:t>
            </a:r>
            <a:r>
              <a:rPr lang="en-US" dirty="0" err="1"/>
              <a:t>Theres</a:t>
            </a:r>
            <a:r>
              <a:rPr lang="en-US" dirty="0"/>
              <a:t> huge overlap between the tools and infrastructure the use for targeting </a:t>
            </a:r>
            <a:r>
              <a:rPr lang="en-US" dirty="0" err="1"/>
              <a:t>nationstate</a:t>
            </a:r>
            <a:r>
              <a:rPr lang="en-US" dirty="0"/>
              <a:t> level </a:t>
            </a:r>
            <a:r>
              <a:rPr lang="en-US" dirty="0" err="1"/>
              <a:t>survailance</a:t>
            </a:r>
            <a:r>
              <a:rPr lang="en-US" dirty="0"/>
              <a:t> and spying and their criminal enterprises, suggesting they’re either a 3</a:t>
            </a:r>
            <a:r>
              <a:rPr lang="en-US" baseline="30000" dirty="0"/>
              <a:t>rd</a:t>
            </a:r>
            <a:r>
              <a:rPr lang="en-US" dirty="0"/>
              <a:t> party “for hire” crew or simply unsupervised by their command structure – all usually using malicious documents via spam / </a:t>
            </a:r>
            <a:r>
              <a:rPr lang="en-US" dirty="0" err="1"/>
              <a:t>phising</a:t>
            </a:r>
            <a:r>
              <a:rPr lang="en-US" dirty="0"/>
              <a:t> to execute a </a:t>
            </a:r>
            <a:r>
              <a:rPr lang="en-US" dirty="0" err="1"/>
              <a:t>Powershell</a:t>
            </a:r>
            <a:r>
              <a:rPr lang="en-US" dirty="0"/>
              <a:t> command and download a secondary payload. </a:t>
            </a:r>
          </a:p>
        </p:txBody>
      </p:sp>
      <p:sp>
        <p:nvSpPr>
          <p:cNvPr id="4" name="Slide Number Placeholder 3"/>
          <p:cNvSpPr>
            <a:spLocks noGrp="1"/>
          </p:cNvSpPr>
          <p:nvPr>
            <p:ph type="sldNum" sz="quarter" idx="5"/>
          </p:nvPr>
        </p:nvSpPr>
        <p:spPr/>
        <p:txBody>
          <a:bodyPr/>
          <a:lstStyle/>
          <a:p>
            <a:fld id="{C34DD880-1F59-4940-966B-7D7A75223A92}" type="slidenum">
              <a:rPr lang="en-US" smtClean="0"/>
              <a:t>28</a:t>
            </a:fld>
            <a:endParaRPr lang="en-US"/>
          </a:p>
        </p:txBody>
      </p:sp>
    </p:spTree>
    <p:extLst>
      <p:ext uri="{BB962C8B-B14F-4D97-AF65-F5344CB8AC3E}">
        <p14:creationId xmlns:p14="http://schemas.microsoft.com/office/powerpoint/2010/main" val="1311440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GB" sz="1200" kern="1200" dirty="0">
                <a:solidFill>
                  <a:schemeClr val="tx1"/>
                </a:solidFill>
                <a:effectLst/>
                <a:latin typeface="+mn-lt"/>
                <a:ea typeface="+mn-ea"/>
                <a:cs typeface="+mn-cs"/>
              </a:rPr>
              <a:t>Hybrid attacks – most obvious damage/attack no longer the only one executed – </a:t>
            </a:r>
          </a:p>
          <a:p>
            <a:pPr lvl="1" rtl="0"/>
            <a:r>
              <a:rPr lang="en-GB" sz="1200" kern="1200" dirty="0">
                <a:solidFill>
                  <a:schemeClr val="tx1"/>
                </a:solidFill>
                <a:effectLst/>
                <a:latin typeface="+mn-lt"/>
                <a:ea typeface="+mn-ea"/>
                <a:cs typeface="+mn-cs"/>
              </a:rPr>
              <a:t>meaning DFIR teams now need to focus more on discovering any increased </a:t>
            </a:r>
          </a:p>
          <a:p>
            <a:pPr lvl="1" rtl="0"/>
            <a:r>
              <a:rPr lang="en-GB" sz="1200" kern="1200" dirty="0">
                <a:solidFill>
                  <a:schemeClr val="tx1"/>
                </a:solidFill>
                <a:effectLst/>
                <a:latin typeface="+mn-lt"/>
                <a:ea typeface="+mn-ea"/>
                <a:cs typeface="+mn-cs"/>
              </a:rPr>
              <a:t>exfiltration of data via unusual network traffic before final stages were executed</a:t>
            </a:r>
            <a:endParaRPr lang="en-IE"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Increased costs for victims – associated costs of undoing damage from ransomware/wipers </a:t>
            </a:r>
          </a:p>
          <a:p>
            <a:pPr lvl="1"/>
            <a:r>
              <a:rPr lang="en-GB" sz="1200" kern="1200" dirty="0">
                <a:solidFill>
                  <a:schemeClr val="tx1"/>
                </a:solidFill>
                <a:effectLst/>
                <a:latin typeface="+mn-lt"/>
                <a:ea typeface="+mn-ea"/>
                <a:cs typeface="+mn-cs"/>
              </a:rPr>
              <a:t>as well as increase cloud costs, CPU / electricity costs etc in server farms or from cloud resources</a:t>
            </a:r>
            <a:endParaRPr lang="en-IE"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51% type attacks / replay attacks – hijacking of entire blockchains to carry out fraudulent transactions or to cover up major heists on individuals and exchanges alike. . . .      51 percent attack occurs when a single entity takes control of over 50 percent of the overall mining power in </a:t>
            </a:r>
            <a:r>
              <a:rPr lang="en-GB" sz="1200" u="sng" kern="1200" dirty="0">
                <a:solidFill>
                  <a:schemeClr val="tx1"/>
                </a:solidFill>
                <a:effectLst/>
                <a:latin typeface="+mn-lt"/>
                <a:ea typeface="+mn-ea"/>
                <a:cs typeface="+mn-cs"/>
                <a:hlinkClick r:id="rId3"/>
              </a:rPr>
              <a:t>a Proof-of-Work (PoW) blockchain</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Increased targeting of industry stacks that rely on the cloud such as educational institutions, resulting in larger costs on infrastructure, energy etc. </a:t>
            </a:r>
            <a:endParaRPr lang="en-IE"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GDPR – resurgence of highly evolved infostealers operating as </a:t>
            </a:r>
            <a:r>
              <a:rPr lang="en-GB" sz="1200" kern="1200" dirty="0" err="1">
                <a:solidFill>
                  <a:schemeClr val="tx1"/>
                </a:solidFill>
                <a:effectLst/>
                <a:latin typeface="+mn-lt"/>
                <a:ea typeface="+mn-ea"/>
                <a:cs typeface="+mn-cs"/>
              </a:rPr>
              <a:t>MaaS</a:t>
            </a:r>
            <a:r>
              <a:rPr lang="en-GB" sz="1200" kern="1200" dirty="0">
                <a:solidFill>
                  <a:schemeClr val="tx1"/>
                </a:solidFill>
                <a:effectLst/>
                <a:latin typeface="+mn-lt"/>
                <a:ea typeface="+mn-ea"/>
                <a:cs typeface="+mn-cs"/>
              </a:rPr>
              <a:t> with little technical or financial barriers to entry mean increased dangers since the introduction of GDPR. </a:t>
            </a:r>
            <a:endParaRPr lang="en-I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29</a:t>
            </a:fld>
            <a:endParaRPr lang="en-US"/>
          </a:p>
        </p:txBody>
      </p:sp>
    </p:spTree>
    <p:extLst>
      <p:ext uri="{BB962C8B-B14F-4D97-AF65-F5344CB8AC3E}">
        <p14:creationId xmlns:p14="http://schemas.microsoft.com/office/powerpoint/2010/main" val="132624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GB" sz="1200" kern="1200" dirty="0">
                <a:solidFill>
                  <a:schemeClr val="tx1"/>
                </a:solidFill>
                <a:effectLst/>
                <a:latin typeface="+mn-lt"/>
                <a:ea typeface="+mn-ea"/>
                <a:cs typeface="+mn-cs"/>
              </a:rPr>
              <a:t>So basically we’re going to follow the very basic format </a:t>
            </a:r>
            <a:r>
              <a:rPr lang="en-GB" sz="1200" b="1" kern="1200" dirty="0">
                <a:solidFill>
                  <a:schemeClr val="tx1"/>
                </a:solidFill>
                <a:effectLst/>
                <a:latin typeface="+mn-lt"/>
                <a:ea typeface="+mn-ea"/>
                <a:cs typeface="+mn-cs"/>
              </a:rPr>
              <a:t>of What, Why, and So What?</a:t>
            </a:r>
          </a:p>
          <a:p>
            <a:pPr lvl="1" rtl="0"/>
            <a:r>
              <a:rPr lang="en-US" sz="1200" kern="1200" dirty="0">
                <a:solidFill>
                  <a:schemeClr val="tx1"/>
                </a:solidFill>
                <a:effectLst/>
                <a:latin typeface="+mn-lt"/>
                <a:ea typeface="+mn-ea"/>
                <a:cs typeface="+mn-cs"/>
              </a:rPr>
              <a:t>WHAT IS IT?</a:t>
            </a:r>
          </a:p>
          <a:p>
            <a:pPr lvl="1" rtl="0"/>
            <a:endParaRPr lang="en-US" sz="1200" kern="1200" dirty="0">
              <a:solidFill>
                <a:schemeClr val="tx1"/>
              </a:solidFill>
              <a:effectLst/>
              <a:latin typeface="+mn-lt"/>
              <a:ea typeface="+mn-ea"/>
              <a:cs typeface="+mn-cs"/>
            </a:endParaRPr>
          </a:p>
          <a:p>
            <a:pPr lvl="1" rtl="0"/>
            <a:r>
              <a:rPr lang="en-US" sz="1200" kern="1200" dirty="0">
                <a:solidFill>
                  <a:schemeClr val="tx1"/>
                </a:solidFill>
                <a:effectLst/>
                <a:latin typeface="+mn-lt"/>
                <a:ea typeface="+mn-ea"/>
                <a:cs typeface="+mn-cs"/>
              </a:rPr>
              <a:t>WHY WAS IT POPULAR IN 2018</a:t>
            </a:r>
          </a:p>
          <a:p>
            <a:pPr lvl="2"/>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evolution</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cryptofraud</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the attack vectors it </a:t>
            </a:r>
            <a:r>
              <a:rPr lang="en-US" sz="1200" kern="1200" dirty="0">
                <a:solidFill>
                  <a:schemeClr val="tx1"/>
                </a:solidFill>
                <a:effectLst/>
                <a:latin typeface="+mn-lt"/>
                <a:ea typeface="+mn-ea"/>
                <a:cs typeface="+mn-cs"/>
              </a:rPr>
              <a:t>replaced.</a:t>
            </a:r>
            <a:endParaRPr lang="en-IE" sz="12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Example of today’s main attack methods</a:t>
            </a:r>
            <a:endParaRPr lang="en-IE" sz="12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What the real-world implications are for individual companies </a:t>
            </a:r>
            <a:endParaRPr lang="en-IE" sz="1200" kern="1200" dirty="0">
              <a:solidFill>
                <a:schemeClr val="tx1"/>
              </a:solidFill>
              <a:effectLst/>
              <a:latin typeface="+mn-lt"/>
              <a:ea typeface="+mn-ea"/>
              <a:cs typeface="+mn-cs"/>
            </a:endParaRPr>
          </a:p>
          <a:p>
            <a:pPr lvl="2"/>
            <a:endParaRPr lang="en-GB" sz="1200" kern="1200" dirty="0">
              <a:solidFill>
                <a:schemeClr val="tx1"/>
              </a:solidFill>
              <a:effectLst/>
              <a:latin typeface="+mn-lt"/>
              <a:ea typeface="+mn-ea"/>
              <a:cs typeface="+mn-cs"/>
            </a:endParaRPr>
          </a:p>
          <a:p>
            <a:pPr lvl="2"/>
            <a:endParaRPr lang="en-GB" sz="1200" kern="1200" dirty="0">
              <a:solidFill>
                <a:schemeClr val="tx1"/>
              </a:solidFill>
              <a:effectLst/>
              <a:latin typeface="+mn-lt"/>
              <a:ea typeface="+mn-ea"/>
              <a:cs typeface="+mn-cs"/>
            </a:endParaRPr>
          </a:p>
          <a:p>
            <a:pPr lvl="2"/>
            <a:r>
              <a:rPr lang="en-GB" sz="1200" b="1" kern="1200" dirty="0">
                <a:solidFill>
                  <a:schemeClr val="tx1"/>
                </a:solidFill>
                <a:effectLst/>
                <a:latin typeface="+mn-lt"/>
                <a:ea typeface="+mn-ea"/>
                <a:cs typeface="+mn-cs"/>
              </a:rPr>
              <a:t>Latest trends</a:t>
            </a:r>
            <a:endParaRPr lang="en-IE" sz="1200" b="1"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Extrapolating from similar evolutions in other areas of the cybercriminal ecosystem</a:t>
            </a:r>
            <a:endParaRPr lang="en-IE" sz="12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How can we impower ourselves to limit exposure, reduce risk and mitigate the after effects of a successful attack</a:t>
            </a:r>
            <a:endParaRPr lang="en-I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3</a:t>
            </a:fld>
            <a:endParaRPr lang="en-US"/>
          </a:p>
        </p:txBody>
      </p:sp>
    </p:spTree>
    <p:extLst>
      <p:ext uri="{BB962C8B-B14F-4D97-AF65-F5344CB8AC3E}">
        <p14:creationId xmlns:p14="http://schemas.microsoft.com/office/powerpoint/2010/main" val="2579940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GB" sz="1200" kern="1200" dirty="0">
                <a:solidFill>
                  <a:schemeClr val="tx1"/>
                </a:solidFill>
                <a:effectLst/>
                <a:latin typeface="+mn-lt"/>
                <a:ea typeface="+mn-ea"/>
                <a:cs typeface="+mn-cs"/>
              </a:rPr>
              <a:t>National laws need to be updated to tackle these issues: Japan recently convicted the first ever person for maliciously using </a:t>
            </a:r>
            <a:r>
              <a:rPr lang="en-GB" sz="1200" kern="1200" dirty="0" err="1">
                <a:solidFill>
                  <a:schemeClr val="tx1"/>
                </a:solidFill>
                <a:effectLst/>
                <a:latin typeface="+mn-lt"/>
                <a:ea typeface="+mn-ea"/>
                <a:cs typeface="+mn-cs"/>
              </a:rPr>
              <a:t>Coinhive</a:t>
            </a:r>
            <a:r>
              <a:rPr lang="en-GB" sz="1200" kern="1200" dirty="0">
                <a:solidFill>
                  <a:schemeClr val="tx1"/>
                </a:solidFill>
                <a:effectLst/>
                <a:latin typeface="+mn-lt"/>
                <a:ea typeface="+mn-ea"/>
                <a:cs typeface="+mn-cs"/>
              </a:rPr>
              <a:t>, 90 downloads of his game cheat software and generating approximately $45 dollars. </a:t>
            </a:r>
            <a:endParaRPr lang="en-IE" sz="12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Endpoint users need greater training in emails / documents containing macros</a:t>
            </a:r>
            <a:endParaRPr lang="en-IE" sz="12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Endpoint script control preventing the execution of one-liner PowerShell scripts from downloading the mining software</a:t>
            </a:r>
            <a:endParaRPr lang="en-IE" sz="1200" kern="1200" dirty="0">
              <a:solidFill>
                <a:schemeClr val="tx1"/>
              </a:solidFill>
              <a:effectLst/>
              <a:latin typeface="+mn-lt"/>
              <a:ea typeface="+mn-ea"/>
              <a:cs typeface="+mn-cs"/>
            </a:endParaRPr>
          </a:p>
          <a:p>
            <a:pPr lvl="2"/>
            <a:r>
              <a:rPr lang="en-GB" sz="1200" kern="1200" dirty="0" err="1">
                <a:solidFill>
                  <a:schemeClr val="tx1"/>
                </a:solidFill>
                <a:effectLst/>
                <a:latin typeface="+mn-lt"/>
                <a:ea typeface="+mn-ea"/>
                <a:cs typeface="+mn-cs"/>
              </a:rPr>
              <a:t>Wifi</a:t>
            </a:r>
            <a:r>
              <a:rPr lang="en-GB" sz="1200" kern="1200" dirty="0">
                <a:solidFill>
                  <a:schemeClr val="tx1"/>
                </a:solidFill>
                <a:effectLst/>
                <a:latin typeface="+mn-lt"/>
                <a:ea typeface="+mn-ea"/>
                <a:cs typeface="+mn-cs"/>
              </a:rPr>
              <a:t> hotspot </a:t>
            </a:r>
            <a:r>
              <a:rPr lang="en-GB" sz="1200" kern="1200" dirty="0" err="1">
                <a:solidFill>
                  <a:schemeClr val="tx1"/>
                </a:solidFill>
                <a:effectLst/>
                <a:latin typeface="+mn-lt"/>
                <a:ea typeface="+mn-ea"/>
                <a:cs typeface="+mn-cs"/>
              </a:rPr>
              <a:t>providors</a:t>
            </a:r>
            <a:r>
              <a:rPr lang="en-GB" sz="1200" kern="1200" dirty="0">
                <a:solidFill>
                  <a:schemeClr val="tx1"/>
                </a:solidFill>
                <a:effectLst/>
                <a:latin typeface="+mn-lt"/>
                <a:ea typeface="+mn-ea"/>
                <a:cs typeface="+mn-cs"/>
              </a:rPr>
              <a:t> need to have greater vigilance to ensure their portal pages remain uninfected and their routers are not compromised</a:t>
            </a:r>
            <a:endParaRPr lang="en-IE" sz="12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Greater focus on robust patching policies to ensure the updating of software especially browsers to prevent clickjacking – Android current about 20% of devices are fully updated, Firefox consistently within top 10 unpatched software. </a:t>
            </a:r>
            <a:endParaRPr lang="en-IE" sz="12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At risk verticals such as Healthcare and older SCADA / ICS industries need to </a:t>
            </a:r>
            <a:r>
              <a:rPr lang="en-GB" sz="1200" kern="1200" dirty="0" err="1">
                <a:solidFill>
                  <a:schemeClr val="tx1"/>
                </a:solidFill>
                <a:effectLst/>
                <a:latin typeface="+mn-lt"/>
                <a:ea typeface="+mn-ea"/>
                <a:cs typeface="+mn-cs"/>
              </a:rPr>
              <a:t>reevaluate</a:t>
            </a:r>
            <a:r>
              <a:rPr lang="en-GB" sz="1200" kern="1200" dirty="0">
                <a:solidFill>
                  <a:schemeClr val="tx1"/>
                </a:solidFill>
                <a:effectLst/>
                <a:latin typeface="+mn-lt"/>
                <a:ea typeface="+mn-ea"/>
                <a:cs typeface="+mn-cs"/>
              </a:rPr>
              <a:t> their potential risk posture and vulnerabilities to these attacks. This is both with their existing legacy infrastructure, </a:t>
            </a:r>
            <a:r>
              <a:rPr lang="en-GB" sz="1200" kern="1200" dirty="0" err="1">
                <a:solidFill>
                  <a:schemeClr val="tx1"/>
                </a:solidFill>
                <a:effectLst/>
                <a:latin typeface="+mn-lt"/>
                <a:ea typeface="+mn-ea"/>
                <a:cs typeface="+mn-cs"/>
              </a:rPr>
              <a:t>linux</a:t>
            </a:r>
            <a:r>
              <a:rPr lang="en-GB" sz="1200" kern="1200" dirty="0">
                <a:solidFill>
                  <a:schemeClr val="tx1"/>
                </a:solidFill>
                <a:effectLst/>
                <a:latin typeface="+mn-lt"/>
                <a:ea typeface="+mn-ea"/>
                <a:cs typeface="+mn-cs"/>
              </a:rPr>
              <a:t> based </a:t>
            </a:r>
            <a:r>
              <a:rPr lang="en-GB" sz="1200" kern="1200" dirty="0" err="1">
                <a:solidFill>
                  <a:schemeClr val="tx1"/>
                </a:solidFill>
                <a:effectLst/>
                <a:latin typeface="+mn-lt"/>
                <a:ea typeface="+mn-ea"/>
                <a:cs typeface="+mn-cs"/>
              </a:rPr>
              <a:t>enpoints</a:t>
            </a:r>
            <a:r>
              <a:rPr lang="en-GB" sz="1200" kern="1200" dirty="0">
                <a:solidFill>
                  <a:schemeClr val="tx1"/>
                </a:solidFill>
                <a:effectLst/>
                <a:latin typeface="+mn-lt"/>
                <a:ea typeface="+mn-ea"/>
                <a:cs typeface="+mn-cs"/>
              </a:rPr>
              <a:t> and adoption of IoT. So too with Education, regarding its reliance of legacy endpoints, retention of physical server farms and now increasing adoption of cloud infrastructure to facilitate remote students. </a:t>
            </a:r>
            <a:endParaRPr lang="en-IE" sz="12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In general, companies need Greater focus on baselining cloud instances</a:t>
            </a:r>
            <a:endParaRPr lang="en-IE" sz="12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Greater analysis of what data is being stored vs needs to be stored</a:t>
            </a:r>
            <a:endParaRPr lang="en-I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30</a:t>
            </a:fld>
            <a:endParaRPr lang="en-US"/>
          </a:p>
        </p:txBody>
      </p:sp>
    </p:spTree>
    <p:extLst>
      <p:ext uri="{BB962C8B-B14F-4D97-AF65-F5344CB8AC3E}">
        <p14:creationId xmlns:p14="http://schemas.microsoft.com/office/powerpoint/2010/main" val="3914440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31</a:t>
            </a:fld>
            <a:endParaRPr lang="en-US"/>
          </a:p>
        </p:txBody>
      </p:sp>
    </p:spTree>
    <p:extLst>
      <p:ext uri="{BB962C8B-B14F-4D97-AF65-F5344CB8AC3E}">
        <p14:creationId xmlns:p14="http://schemas.microsoft.com/office/powerpoint/2010/main" val="2431809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32</a:t>
            </a:fld>
            <a:endParaRPr lang="en-US"/>
          </a:p>
        </p:txBody>
      </p:sp>
    </p:spTree>
    <p:extLst>
      <p:ext uri="{BB962C8B-B14F-4D97-AF65-F5344CB8AC3E}">
        <p14:creationId xmlns:p14="http://schemas.microsoft.com/office/powerpoint/2010/main" val="3194643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33</a:t>
            </a:fld>
            <a:endParaRPr lang="en-US"/>
          </a:p>
        </p:txBody>
      </p:sp>
    </p:spTree>
    <p:extLst>
      <p:ext uri="{BB962C8B-B14F-4D97-AF65-F5344CB8AC3E}">
        <p14:creationId xmlns:p14="http://schemas.microsoft.com/office/powerpoint/2010/main" val="424380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 will not be covering </a:t>
            </a:r>
            <a:r>
              <a:rPr lang="en-GB" sz="1200" kern="1200" dirty="0">
                <a:solidFill>
                  <a:schemeClr val="tx1"/>
                </a:solidFill>
                <a:effectLst/>
                <a:latin typeface="+mn-lt"/>
                <a:ea typeface="+mn-ea"/>
                <a:cs typeface="+mn-cs"/>
              </a:rPr>
              <a:t>ICO scams or other types of investment related fraud, but rather concentrate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two main types of cryptocurrency related malware attacks that are popular with cybercriminals</a:t>
            </a:r>
            <a:endParaRPr lang="en-IE" sz="1200" kern="1200" dirty="0">
              <a:solidFill>
                <a:schemeClr val="tx1"/>
              </a:solidFill>
              <a:effectLst/>
              <a:latin typeface="+mn-lt"/>
              <a:ea typeface="+mn-ea"/>
              <a:cs typeface="+mn-cs"/>
            </a:endParaRPr>
          </a:p>
          <a:p>
            <a:endParaRPr lang="en-US" dirty="0"/>
          </a:p>
          <a:p>
            <a:r>
              <a:rPr lang="en-US" dirty="0"/>
              <a:t>Namely: </a:t>
            </a:r>
          </a:p>
          <a:p>
            <a:r>
              <a:rPr lang="en-US" dirty="0" err="1"/>
              <a:t>Cryptojacking</a:t>
            </a:r>
            <a:r>
              <a:rPr lang="en-US" dirty="0"/>
              <a:t> – what is it, how does it work, how does it affect us</a:t>
            </a:r>
          </a:p>
          <a:p>
            <a:endParaRPr lang="en-US" dirty="0"/>
          </a:p>
          <a:p>
            <a:r>
              <a:rPr lang="en-US" dirty="0"/>
              <a:t>Wallet theft – how a new source of income, and the demise of a previously profitable revenue source, </a:t>
            </a:r>
          </a:p>
          <a:p>
            <a:r>
              <a:rPr lang="en-US" dirty="0"/>
              <a:t>Fueled a resurgence in traditional infostealers and theft, and what happens when criminals hit the jackpot?</a:t>
            </a: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4</a:t>
            </a:fld>
            <a:endParaRPr lang="en-US"/>
          </a:p>
        </p:txBody>
      </p:sp>
    </p:spTree>
    <p:extLst>
      <p:ext uri="{BB962C8B-B14F-4D97-AF65-F5344CB8AC3E}">
        <p14:creationId xmlns:p14="http://schemas.microsoft.com/office/powerpoint/2010/main" val="831292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GB" sz="4000" b="1" i="0" kern="1200" baseline="0" dirty="0">
                <a:solidFill>
                  <a:schemeClr val="tx1"/>
                </a:solidFill>
                <a:effectLst/>
                <a:latin typeface="+mn-lt"/>
                <a:ea typeface="+mn-ea"/>
                <a:cs typeface="+mn-cs"/>
              </a:rPr>
              <a:t>Crypto-jacking</a:t>
            </a:r>
            <a:endParaRPr lang="en-IE" sz="4000" b="1" i="0" kern="1200" baseline="0" dirty="0">
              <a:solidFill>
                <a:schemeClr val="tx1"/>
              </a:solidFill>
              <a:effectLst/>
              <a:latin typeface="+mn-lt"/>
              <a:ea typeface="+mn-ea"/>
              <a:cs typeface="+mn-cs"/>
            </a:endParaRPr>
          </a:p>
          <a:p>
            <a:pPr marL="1543050" lvl="3" indent="-171450">
              <a:buFont typeface="Arial" panose="020B0604020202020204" pitchFamily="34" charset="0"/>
              <a:buChar char="•"/>
            </a:pPr>
            <a:r>
              <a:rPr lang="en-IE" sz="4000" b="0" i="0" kern="1200" baseline="0" dirty="0">
                <a:solidFill>
                  <a:schemeClr val="tx1"/>
                </a:solidFill>
                <a:effectLst/>
                <a:latin typeface="+mn-lt"/>
                <a:ea typeface="+mn-ea"/>
                <a:cs typeface="+mn-cs"/>
              </a:rPr>
              <a:t>unauthorized use of someone else’s computer to mine cryptocurrency. </a:t>
            </a:r>
          </a:p>
          <a:p>
            <a:pPr marL="1543050" lvl="3" indent="-171450">
              <a:buFont typeface="Arial" panose="020B0604020202020204" pitchFamily="34" charset="0"/>
              <a:buChar char="•"/>
            </a:pPr>
            <a:r>
              <a:rPr lang="en-IE" sz="4000" b="0" i="0" kern="1200" baseline="0" dirty="0">
                <a:solidFill>
                  <a:schemeClr val="tx1"/>
                </a:solidFill>
                <a:effectLst/>
                <a:latin typeface="+mn-lt"/>
                <a:ea typeface="+mn-ea"/>
                <a:cs typeface="+mn-cs"/>
              </a:rPr>
              <a:t>two distinct types of crypto-jacking: </a:t>
            </a:r>
          </a:p>
          <a:p>
            <a:pPr marL="2000250" lvl="4" indent="-171450">
              <a:buFont typeface="Arial" panose="020B0604020202020204" pitchFamily="34" charset="0"/>
              <a:buChar char="•"/>
            </a:pPr>
            <a:r>
              <a:rPr lang="en-IE" sz="4000" b="0" i="0" kern="1200" baseline="0" dirty="0">
                <a:solidFill>
                  <a:schemeClr val="tx1"/>
                </a:solidFill>
                <a:effectLst/>
                <a:latin typeface="+mn-lt"/>
                <a:ea typeface="+mn-ea"/>
                <a:cs typeface="+mn-cs"/>
              </a:rPr>
              <a:t>browser based </a:t>
            </a:r>
            <a:r>
              <a:rPr lang="en-IE" sz="4000" b="0" i="0" kern="1200" baseline="0" dirty="0" err="1">
                <a:solidFill>
                  <a:schemeClr val="tx1"/>
                </a:solidFill>
                <a:effectLst/>
                <a:latin typeface="+mn-lt"/>
                <a:ea typeface="+mn-ea"/>
                <a:cs typeface="+mn-cs"/>
              </a:rPr>
              <a:t>cryptojacking</a:t>
            </a:r>
            <a:r>
              <a:rPr lang="en-IE" sz="4000" b="0" i="0" kern="1200" baseline="0" dirty="0">
                <a:solidFill>
                  <a:schemeClr val="tx1"/>
                </a:solidFill>
                <a:effectLst/>
                <a:latin typeface="+mn-lt"/>
                <a:ea typeface="+mn-ea"/>
                <a:cs typeface="+mn-cs"/>
              </a:rPr>
              <a:t> attacks, </a:t>
            </a:r>
          </a:p>
          <a:p>
            <a:pPr marL="2457450" lvl="5" indent="-171450">
              <a:buFont typeface="Arial" panose="020B0604020202020204" pitchFamily="34" charset="0"/>
              <a:buChar char="•"/>
            </a:pPr>
            <a:r>
              <a:rPr lang="en-IE" sz="4000" b="0" i="0" kern="1200" baseline="0" dirty="0">
                <a:solidFill>
                  <a:schemeClr val="tx1"/>
                </a:solidFill>
                <a:effectLst/>
                <a:latin typeface="+mn-lt"/>
                <a:ea typeface="+mn-ea"/>
                <a:cs typeface="+mn-cs"/>
              </a:rPr>
              <a:t>which are normally script based</a:t>
            </a:r>
          </a:p>
          <a:p>
            <a:pPr marL="2457450" lvl="5" indent="-171450">
              <a:buFont typeface="Arial" panose="020B0604020202020204" pitchFamily="34" charset="0"/>
              <a:buChar char="•"/>
            </a:pPr>
            <a:r>
              <a:rPr lang="en-IE" sz="4000" b="0" i="0" kern="1200" baseline="0" dirty="0">
                <a:solidFill>
                  <a:schemeClr val="tx1"/>
                </a:solidFill>
                <a:effectLst/>
                <a:latin typeface="+mn-lt"/>
                <a:ea typeface="+mn-ea"/>
                <a:cs typeface="+mn-cs"/>
              </a:rPr>
              <a:t>short term hijacking of CPU resources </a:t>
            </a:r>
          </a:p>
          <a:p>
            <a:pPr marL="2457450" lvl="5" indent="-171450">
              <a:buFont typeface="Arial" panose="020B0604020202020204" pitchFamily="34" charset="0"/>
              <a:buChar char="•"/>
            </a:pPr>
            <a:r>
              <a:rPr lang="en-IE" sz="4000" b="0" i="0" kern="1200" baseline="0" dirty="0">
                <a:solidFill>
                  <a:schemeClr val="tx1"/>
                </a:solidFill>
                <a:effectLst/>
                <a:latin typeface="+mn-lt"/>
                <a:ea typeface="+mn-ea"/>
                <a:cs typeface="+mn-cs"/>
              </a:rPr>
              <a:t>via a compromised website or advertising delivery network on an otherwise innocent page.</a:t>
            </a:r>
          </a:p>
          <a:p>
            <a:pPr marL="2000250" lvl="4" indent="-171450">
              <a:buFont typeface="Arial" panose="020B0604020202020204" pitchFamily="34" charset="0"/>
              <a:buChar char="•"/>
            </a:pPr>
            <a:r>
              <a:rPr lang="en-IE" sz="4000" b="0" i="0" kern="1200" baseline="0" dirty="0">
                <a:solidFill>
                  <a:schemeClr val="tx1"/>
                </a:solidFill>
                <a:effectLst/>
                <a:latin typeface="+mn-lt"/>
                <a:ea typeface="+mn-ea"/>
                <a:cs typeface="+mn-cs"/>
              </a:rPr>
              <a:t>The endpoint installation of mining software </a:t>
            </a:r>
          </a:p>
          <a:p>
            <a:pPr marL="2457450" lvl="5" indent="-171450">
              <a:buFont typeface="Arial" panose="020B0604020202020204" pitchFamily="34" charset="0"/>
              <a:buChar char="•"/>
            </a:pPr>
            <a:r>
              <a:rPr lang="en-IE" sz="4000" b="0" i="0" kern="1200" baseline="0" dirty="0">
                <a:solidFill>
                  <a:schemeClr val="tx1"/>
                </a:solidFill>
                <a:effectLst/>
                <a:latin typeface="+mn-lt"/>
                <a:ea typeface="+mn-ea"/>
                <a:cs typeface="+mn-cs"/>
              </a:rPr>
              <a:t>Traditional trojan type </a:t>
            </a:r>
          </a:p>
          <a:p>
            <a:pPr marL="2457450" lvl="5" indent="-171450">
              <a:buFont typeface="Arial" panose="020B0604020202020204" pitchFamily="34" charset="0"/>
              <a:buChar char="•"/>
            </a:pPr>
            <a:r>
              <a:rPr lang="en-IE" sz="2000" b="0" i="0" kern="1200" baseline="0" dirty="0">
                <a:solidFill>
                  <a:schemeClr val="tx1"/>
                </a:solidFill>
                <a:effectLst/>
                <a:latin typeface="+mn-lt"/>
                <a:ea typeface="+mn-ea"/>
                <a:cs typeface="+mn-cs"/>
              </a:rPr>
              <a:t>achieves long-lasting persistence on the infected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2000" b="0" i="0" kern="1200" baseline="0" dirty="0">
                <a:solidFill>
                  <a:schemeClr val="tx1"/>
                </a:solidFill>
                <a:effectLst/>
                <a:latin typeface="+mn-lt"/>
                <a:ea typeface="+mn-ea"/>
                <a:cs typeface="+mn-cs"/>
              </a:rPr>
              <a:t>crypto mining code then works in the background as unsuspecting victims use their computers normally.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2000" b="0" i="0" kern="1200" baseline="0" dirty="0">
                <a:solidFill>
                  <a:schemeClr val="tx1"/>
                </a:solidFill>
                <a:effectLst/>
                <a:latin typeface="+mn-lt"/>
                <a:ea typeface="+mn-ea"/>
                <a:cs typeface="+mn-cs"/>
              </a:rPr>
              <a:t>The only sign they might notice is slower performance or lags in execution, until they get a bill!</a:t>
            </a:r>
          </a:p>
          <a:p>
            <a:pPr marL="1543050" lvl="3" indent="-171450">
              <a:buFont typeface="Arial" panose="020B0604020202020204" pitchFamily="34" charset="0"/>
              <a:buChar char="•"/>
            </a:pPr>
            <a:endParaRPr lang="en-IE" sz="2000" b="0" i="0" kern="1200" baseline="0" dirty="0">
              <a:solidFill>
                <a:schemeClr val="tx1"/>
              </a:solidFill>
              <a:effectLst/>
              <a:latin typeface="+mn-lt"/>
              <a:ea typeface="+mn-ea"/>
              <a:cs typeface="+mn-cs"/>
            </a:endParaRPr>
          </a:p>
          <a:p>
            <a:pPr lvl="4"/>
            <a:endParaRPr lang="en-I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5</a:t>
            </a:fld>
            <a:endParaRPr lang="en-US"/>
          </a:p>
        </p:txBody>
      </p:sp>
    </p:spTree>
    <p:extLst>
      <p:ext uri="{BB962C8B-B14F-4D97-AF65-F5344CB8AC3E}">
        <p14:creationId xmlns:p14="http://schemas.microsoft.com/office/powerpoint/2010/main" val="381030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GB" sz="1200" kern="1200" dirty="0">
                <a:solidFill>
                  <a:schemeClr val="tx1"/>
                </a:solidFill>
                <a:effectLst/>
                <a:latin typeface="+mn-lt"/>
                <a:ea typeface="+mn-ea"/>
                <a:cs typeface="+mn-cs"/>
              </a:rPr>
              <a:t>Wallet theft:</a:t>
            </a:r>
            <a:endParaRPr lang="en-IE" sz="1200" kern="1200" dirty="0">
              <a:solidFill>
                <a:schemeClr val="tx1"/>
              </a:solidFill>
              <a:effectLst/>
              <a:latin typeface="+mn-lt"/>
              <a:ea typeface="+mn-ea"/>
              <a:cs typeface="+mn-cs"/>
            </a:endParaRPr>
          </a:p>
          <a:p>
            <a:pPr lvl="3"/>
            <a:r>
              <a:rPr lang="en-IE" sz="1200" kern="1200" dirty="0">
                <a:solidFill>
                  <a:schemeClr val="tx1"/>
                </a:solidFill>
                <a:effectLst/>
                <a:latin typeface="+mn-lt"/>
                <a:ea typeface="+mn-ea"/>
                <a:cs typeface="+mn-cs"/>
              </a:rPr>
              <a:t>Here we’ll examine the revival of traditional information stealers which now target cryptocurrency wallets and exchange log-in credentials</a:t>
            </a:r>
          </a:p>
          <a:p>
            <a:pPr lvl="3"/>
            <a:endParaRPr lang="en-IE" sz="1200" kern="1200" dirty="0">
              <a:solidFill>
                <a:schemeClr val="tx1"/>
              </a:solidFill>
              <a:effectLst/>
              <a:latin typeface="+mn-lt"/>
              <a:ea typeface="+mn-ea"/>
              <a:cs typeface="+mn-cs"/>
            </a:endParaRPr>
          </a:p>
          <a:p>
            <a:pPr lvl="3"/>
            <a:r>
              <a:rPr lang="en-IE" sz="1200" kern="1200" dirty="0">
                <a:solidFill>
                  <a:schemeClr val="tx1"/>
                </a:solidFill>
                <a:effectLst/>
                <a:latin typeface="+mn-lt"/>
                <a:ea typeface="+mn-ea"/>
                <a:cs typeface="+mn-cs"/>
              </a:rPr>
              <a:t>Due to the structure of usually decentralised blockchain based cryptocurrencies, the technical abilities required to rob a relatively small player or land a huge payday are practically the same, and depend on what sized new the attacker is using. </a:t>
            </a:r>
          </a:p>
          <a:p>
            <a:pPr lvl="3"/>
            <a:endParaRPr lang="en-IE" sz="1200" kern="1200" dirty="0">
              <a:solidFill>
                <a:schemeClr val="tx1"/>
              </a:solidFill>
              <a:effectLst/>
              <a:latin typeface="+mn-lt"/>
              <a:ea typeface="+mn-ea"/>
              <a:cs typeface="+mn-cs"/>
            </a:endParaRPr>
          </a:p>
          <a:p>
            <a:pPr lvl="3"/>
            <a:r>
              <a:rPr lang="en-IE" sz="1200" kern="1200" dirty="0">
                <a:solidFill>
                  <a:schemeClr val="tx1"/>
                </a:solidFill>
                <a:effectLst/>
                <a:latin typeface="+mn-lt"/>
                <a:ea typeface="+mn-ea"/>
                <a:cs typeface="+mn-cs"/>
              </a:rPr>
              <a:t>Techniques used previously in distributing adware, trojans and ransomware is now being repurposed to deploy cryptomining software. </a:t>
            </a:r>
          </a:p>
          <a:p>
            <a:pPr lvl="3"/>
            <a:endParaRPr lang="en-IE" sz="1200" kern="1200" dirty="0">
              <a:solidFill>
                <a:schemeClr val="tx1"/>
              </a:solidFill>
              <a:effectLst/>
              <a:latin typeface="+mn-lt"/>
              <a:ea typeface="+mn-ea"/>
              <a:cs typeface="+mn-cs"/>
            </a:endParaRPr>
          </a:p>
          <a:p>
            <a:pPr lvl="3"/>
            <a:r>
              <a:rPr lang="en-IE" sz="1200" kern="1200" dirty="0">
                <a:solidFill>
                  <a:schemeClr val="tx1"/>
                </a:solidFill>
                <a:effectLst/>
                <a:latin typeface="+mn-lt"/>
                <a:ea typeface="+mn-ea"/>
                <a:cs typeface="+mn-cs"/>
              </a:rPr>
              <a:t>Leveraging exploit kits through malvertising campaigns, watering-hole attacks via compromised websites and phishing emails, all the usual tried and tested techniques and being leveraged. </a:t>
            </a:r>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6</a:t>
            </a:fld>
            <a:endParaRPr lang="en-US"/>
          </a:p>
        </p:txBody>
      </p:sp>
    </p:spTree>
    <p:extLst>
      <p:ext uri="{BB962C8B-B14F-4D97-AF65-F5344CB8AC3E}">
        <p14:creationId xmlns:p14="http://schemas.microsoft.com/office/powerpoint/2010/main" val="3274252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we’ll quickly review how crypto-fraud became a major revenue source for cybercriminals and some rogue nation state actors. </a:t>
            </a:r>
          </a:p>
          <a:p>
            <a:endParaRPr lang="en-US" dirty="0"/>
          </a:p>
        </p:txBody>
      </p:sp>
      <p:sp>
        <p:nvSpPr>
          <p:cNvPr id="4" name="Slide Number Placeholder 3"/>
          <p:cNvSpPr>
            <a:spLocks noGrp="1"/>
          </p:cNvSpPr>
          <p:nvPr>
            <p:ph type="sldNum" sz="quarter" idx="5"/>
          </p:nvPr>
        </p:nvSpPr>
        <p:spPr/>
        <p:txBody>
          <a:bodyPr/>
          <a:lstStyle/>
          <a:p>
            <a:fld id="{C34DD880-1F59-4940-966B-7D7A75223A92}" type="slidenum">
              <a:rPr lang="en-US" smtClean="0"/>
              <a:t>7</a:t>
            </a:fld>
            <a:endParaRPr lang="en-US"/>
          </a:p>
        </p:txBody>
      </p:sp>
    </p:spTree>
    <p:extLst>
      <p:ext uri="{BB962C8B-B14F-4D97-AF65-F5344CB8AC3E}">
        <p14:creationId xmlns:p14="http://schemas.microsoft.com/office/powerpoint/2010/main" val="1472165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see the valuation of bitcoin through Nov 2016 to Dec 2017</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Thanks to an exponential rise in the valuations of numerous cryptocurrencies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such as Bitcoin and </a:t>
            </a:r>
            <a:r>
              <a:rPr lang="en-GB" sz="1200" kern="1200" dirty="0" err="1">
                <a:solidFill>
                  <a:schemeClr val="tx1"/>
                </a:solidFill>
                <a:effectLst/>
                <a:latin typeface="+mn-lt"/>
                <a:ea typeface="+mn-ea"/>
                <a:cs typeface="+mn-cs"/>
              </a:rPr>
              <a:t>Etherium</a:t>
            </a:r>
            <a:r>
              <a:rPr lang="en-GB" sz="1200" kern="1200" dirty="0">
                <a:solidFill>
                  <a:schemeClr val="tx1"/>
                </a:solidFill>
                <a:effectLst/>
                <a:latin typeface="+mn-lt"/>
                <a:ea typeface="+mn-ea"/>
                <a:cs typeface="+mn-cs"/>
              </a:rPr>
              <a:t> throughout 2017 and into 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coupled with the release of the source code of nation-state level cyber weapons such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Equation Groups Eternal Blue, ransomware attacks increased dramatically through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WannaCry</a:t>
            </a:r>
            <a:r>
              <a:rPr lang="en-GB" sz="1200" kern="1200" dirty="0">
                <a:solidFill>
                  <a:schemeClr val="tx1"/>
                </a:solidFill>
                <a:effectLst/>
                <a:latin typeface="+mn-lt"/>
                <a:ea typeface="+mn-ea"/>
                <a:cs typeface="+mn-cs"/>
              </a:rPr>
              <a:t> May 2017, shortly afterwards, </a:t>
            </a:r>
            <a:r>
              <a:rPr lang="en-GB" sz="1200" b="1" kern="1200" dirty="0" err="1">
                <a:solidFill>
                  <a:schemeClr val="tx1"/>
                </a:solidFill>
                <a:effectLst/>
                <a:latin typeface="+mn-lt"/>
                <a:ea typeface="+mn-ea"/>
                <a:cs typeface="+mn-cs"/>
              </a:rPr>
              <a:t>notPeyta</a:t>
            </a: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widespread availability of ransomware related source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the emergence of Ransomware as a Service and the ease of creating wallets under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faked personas meant the lowering the technical and financial barriers of entry to this form for criminality.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4DD880-1F59-4940-966B-7D7A75223A92}" type="slidenum">
              <a:rPr lang="en-US" smtClean="0"/>
              <a:t>8</a:t>
            </a:fld>
            <a:endParaRPr lang="en-US"/>
          </a:p>
        </p:txBody>
      </p:sp>
    </p:spTree>
    <p:extLst>
      <p:ext uri="{BB962C8B-B14F-4D97-AF65-F5344CB8AC3E}">
        <p14:creationId xmlns:p14="http://schemas.microsoft.com/office/powerpoint/2010/main" val="2900724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However, this all changed in early 2018 when Bitcoins meteoric increase in value stopped,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the market adjusted to a more realistic valuation,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dragging down prices on all other “alt coins” in the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Bitcoin dropped from a December 2017 high of $20k to $10k and now rests around $3k. </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On the graph we see resulting decrease in ransomware attacks as witnessed by a single EDR vendor.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the rate of return from ransomware attacks decreasing proportionally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the value of cryptocurrency, ransomware as a revenue generation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source dropped in favour of other alternative revenue streams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4DD880-1F59-4940-966B-7D7A75223A92}" type="slidenum">
              <a:rPr lang="en-US" smtClean="0"/>
              <a:t>9</a:t>
            </a:fld>
            <a:endParaRPr lang="en-US"/>
          </a:p>
        </p:txBody>
      </p:sp>
    </p:spTree>
    <p:extLst>
      <p:ext uri="{BB962C8B-B14F-4D97-AF65-F5344CB8AC3E}">
        <p14:creationId xmlns:p14="http://schemas.microsoft.com/office/powerpoint/2010/main" val="1173037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B5CF-E360-F94D-98CB-707D36019E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09E922-4E89-F841-9F72-4BB9C53575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874E3A-EB73-454F-8DA0-83C718175DA3}"/>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5" name="Footer Placeholder 4">
            <a:extLst>
              <a:ext uri="{FF2B5EF4-FFF2-40B4-BE49-F238E27FC236}">
                <a16:creationId xmlns:a16="http://schemas.microsoft.com/office/drawing/2014/main" id="{6FE2DC43-07DA-934A-9720-00E860CE28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30945-B763-EC44-B714-0ED3EA8011E0}"/>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173916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C20B-AC3B-D540-94D9-399DC58A68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3D730-9737-C040-886B-113136BF2C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01D03-874B-A24D-9684-D1F3916039CD}"/>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5" name="Footer Placeholder 4">
            <a:extLst>
              <a:ext uri="{FF2B5EF4-FFF2-40B4-BE49-F238E27FC236}">
                <a16:creationId xmlns:a16="http://schemas.microsoft.com/office/drawing/2014/main" id="{AA85D2CD-66B6-1C4B-92BC-66E63AEC0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1345A-43A4-654C-B79C-8C9F193CCCD9}"/>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3603538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DB949D-19C5-D643-AF52-9B1A805621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7140A4-3B98-A24D-BEC2-60FFFEA3F91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3251D-73D2-234C-B622-D6D67C743858}"/>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5" name="Footer Placeholder 4">
            <a:extLst>
              <a:ext uri="{FF2B5EF4-FFF2-40B4-BE49-F238E27FC236}">
                <a16:creationId xmlns:a16="http://schemas.microsoft.com/office/drawing/2014/main" id="{6C400083-CB0B-7A48-87BE-85306A46E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D2465-1FC6-A740-85BA-3D08DDCBEB62}"/>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3803005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D0CD-6F81-E644-8860-DE17FA2ED0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9C16D9-5B13-AD4C-9883-8B32BB3E9E7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DBCA6-3D0C-CB45-BB68-8772351AADB5}"/>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5" name="Footer Placeholder 4">
            <a:extLst>
              <a:ext uri="{FF2B5EF4-FFF2-40B4-BE49-F238E27FC236}">
                <a16:creationId xmlns:a16="http://schemas.microsoft.com/office/drawing/2014/main" id="{F296868F-4418-E145-B772-ED0F494D6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534E9-0477-2E40-AF6D-2A2D776922A7}"/>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1837599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D641-2724-EA4C-ABF4-F389B7F067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1BDC84-EBBE-5A4F-BC73-4248B37A2A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97EB615-5B31-534B-8011-4BDDCD3D6B5C}"/>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5" name="Footer Placeholder 4">
            <a:extLst>
              <a:ext uri="{FF2B5EF4-FFF2-40B4-BE49-F238E27FC236}">
                <a16:creationId xmlns:a16="http://schemas.microsoft.com/office/drawing/2014/main" id="{4D60D418-7E19-A842-94A3-EC397F12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A0C16-701A-134F-931D-94B0DC840E92}"/>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3066642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B55E-C648-EA4C-AF0F-D934540C4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399F5D-F221-AB40-A285-426240B124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165085-51B0-C848-B1D3-CE4F122BBA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3508C3-BEBF-CC44-9DA8-B97A61B4B7FE}"/>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6" name="Footer Placeholder 5">
            <a:extLst>
              <a:ext uri="{FF2B5EF4-FFF2-40B4-BE49-F238E27FC236}">
                <a16:creationId xmlns:a16="http://schemas.microsoft.com/office/drawing/2014/main" id="{A8A364B3-A888-3548-A58C-67F27F721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A460A-0C31-A94A-9885-CE4F34EF1FE9}"/>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3458818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330B5-7878-B144-A6CB-F19C60C659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0C2A81-8A1C-DB43-B47D-DF7C999FE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734DA4-FC3F-3049-995D-4C42831B27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EE486E-5A66-E249-9F26-1EBE529FAA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DC3DBA-0C34-6949-89B5-88FCBE0BFE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962DD6-7B05-4F4A-BE73-D4EBC2309301}"/>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8" name="Footer Placeholder 7">
            <a:extLst>
              <a:ext uri="{FF2B5EF4-FFF2-40B4-BE49-F238E27FC236}">
                <a16:creationId xmlns:a16="http://schemas.microsoft.com/office/drawing/2014/main" id="{2BAC9825-AD0D-C14A-AD19-C39A467CAF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6D7A1F-6A95-234B-8BB8-36D7958A5D61}"/>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996613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0A29D-99A3-8B4F-BBA7-1AC973E87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B4ABB8-5CDC-BC4C-BC76-5E0CF9F839A7}"/>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4" name="Footer Placeholder 3">
            <a:extLst>
              <a:ext uri="{FF2B5EF4-FFF2-40B4-BE49-F238E27FC236}">
                <a16:creationId xmlns:a16="http://schemas.microsoft.com/office/drawing/2014/main" id="{94B019CE-CF0D-BF4F-9050-98F431EDA7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5144AA-E70E-EE40-B02D-BBFDE90D0E3B}"/>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1432821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345DE-076D-C441-A8B9-8E8426F66BE8}"/>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3" name="Footer Placeholder 2">
            <a:extLst>
              <a:ext uri="{FF2B5EF4-FFF2-40B4-BE49-F238E27FC236}">
                <a16:creationId xmlns:a16="http://schemas.microsoft.com/office/drawing/2014/main" id="{309D3555-E55F-4B40-9F82-239D7D50B1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9CE6C1-87B5-D946-BCBC-FF420BCC431A}"/>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1206116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28AC-A405-2841-A537-18DD1CE2DF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1C2103-41CC-924F-8F68-0E57B17908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D660E7-60B2-9F45-B5BE-EB68A44C3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72D929-1560-5645-A07D-5AFA21F060DA}"/>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6" name="Footer Placeholder 5">
            <a:extLst>
              <a:ext uri="{FF2B5EF4-FFF2-40B4-BE49-F238E27FC236}">
                <a16:creationId xmlns:a16="http://schemas.microsoft.com/office/drawing/2014/main" id="{B99EA1A4-AE09-1444-A864-BA88B29927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9FF79-87E8-934F-BD19-067A0DAA50B8}"/>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2321588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E6E0-EB5C-B94D-A589-333F2731AC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6BD212-52B5-F543-9D15-64480849C6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9411B9-8EA1-B441-8CDE-02EA58A33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B7C227-369E-9C4C-8F3D-0C9C050457B4}"/>
              </a:ext>
            </a:extLst>
          </p:cNvPr>
          <p:cNvSpPr>
            <a:spLocks noGrp="1"/>
          </p:cNvSpPr>
          <p:nvPr>
            <p:ph type="dt" sz="half" idx="10"/>
          </p:nvPr>
        </p:nvSpPr>
        <p:spPr/>
        <p:txBody>
          <a:bodyPr/>
          <a:lstStyle/>
          <a:p>
            <a:fld id="{ACAF1DE9-1914-5D40-94DA-526288DF8976}" type="datetimeFigureOut">
              <a:rPr lang="en-US" smtClean="0"/>
              <a:t>2/12/19</a:t>
            </a:fld>
            <a:endParaRPr lang="en-US"/>
          </a:p>
        </p:txBody>
      </p:sp>
      <p:sp>
        <p:nvSpPr>
          <p:cNvPr id="6" name="Footer Placeholder 5">
            <a:extLst>
              <a:ext uri="{FF2B5EF4-FFF2-40B4-BE49-F238E27FC236}">
                <a16:creationId xmlns:a16="http://schemas.microsoft.com/office/drawing/2014/main" id="{4713B29E-FDC7-444A-8915-4607704BEB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8AC562-8425-8A4B-B7D0-5E135C1BA90A}"/>
              </a:ext>
            </a:extLst>
          </p:cNvPr>
          <p:cNvSpPr>
            <a:spLocks noGrp="1"/>
          </p:cNvSpPr>
          <p:nvPr>
            <p:ph type="sldNum" sz="quarter" idx="12"/>
          </p:nvPr>
        </p:nvSpPr>
        <p:spPr/>
        <p:txBody>
          <a:bodyPr/>
          <a:lstStyle/>
          <a:p>
            <a:fld id="{687FF353-95C3-2444-A73F-FC3A416BDF52}" type="slidenum">
              <a:rPr lang="en-US" smtClean="0"/>
              <a:t>‹#›</a:t>
            </a:fld>
            <a:endParaRPr lang="en-US"/>
          </a:p>
        </p:txBody>
      </p:sp>
    </p:spTree>
    <p:extLst>
      <p:ext uri="{BB962C8B-B14F-4D97-AF65-F5344CB8AC3E}">
        <p14:creationId xmlns:p14="http://schemas.microsoft.com/office/powerpoint/2010/main" val="397164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EFB4C9-5EB1-7541-B8BA-8FAAAFF31C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97AC67-A177-624A-A3D4-82AFC8D5F3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E29AA-56EF-024D-85F6-5C9683F1E5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F1DE9-1914-5D40-94DA-526288DF8976}" type="datetimeFigureOut">
              <a:rPr lang="en-US" smtClean="0"/>
              <a:t>2/12/19</a:t>
            </a:fld>
            <a:endParaRPr lang="en-US"/>
          </a:p>
        </p:txBody>
      </p:sp>
      <p:sp>
        <p:nvSpPr>
          <p:cNvPr id="5" name="Footer Placeholder 4">
            <a:extLst>
              <a:ext uri="{FF2B5EF4-FFF2-40B4-BE49-F238E27FC236}">
                <a16:creationId xmlns:a16="http://schemas.microsoft.com/office/drawing/2014/main" id="{0ED0B8DF-52A4-184D-A098-813A21E53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A1EAE-3BD0-8B47-AC0E-C3C2B18211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FF353-95C3-2444-A73F-FC3A416BDF52}" type="slidenum">
              <a:rPr lang="en-US" smtClean="0"/>
              <a:t>‹#›</a:t>
            </a:fld>
            <a:endParaRPr lang="en-US"/>
          </a:p>
        </p:txBody>
      </p:sp>
    </p:spTree>
    <p:extLst>
      <p:ext uri="{BB962C8B-B14F-4D97-AF65-F5344CB8AC3E}">
        <p14:creationId xmlns:p14="http://schemas.microsoft.com/office/powerpoint/2010/main" val="730995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rgbClr val="00B0F0">
                  <a:lumMod val="90000"/>
                </a:srgbClr>
              </a:gs>
              <a:gs pos="25000">
                <a:srgbClr val="00B0F0">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3ED581B7-A59F-0E4D-A799-759F71462A92}"/>
              </a:ext>
            </a:extLst>
          </p:cNvPr>
          <p:cNvSpPr>
            <a:spLocks noGrp="1"/>
          </p:cNvSpPr>
          <p:nvPr>
            <p:ph type="subTitle" idx="1"/>
          </p:nvPr>
        </p:nvSpPr>
        <p:spPr>
          <a:xfrm>
            <a:off x="3045368" y="4074718"/>
            <a:ext cx="6105194" cy="682079"/>
          </a:xfrm>
        </p:spPr>
        <p:txBody>
          <a:bodyPr>
            <a:normAutofit/>
          </a:bodyPr>
          <a:lstStyle/>
          <a:p>
            <a:r>
              <a:rPr lang="en-US">
                <a:solidFill>
                  <a:srgbClr val="FFFFFF"/>
                </a:solidFill>
              </a:rPr>
              <a:t>Jack Baylor</a:t>
            </a:r>
          </a:p>
        </p:txBody>
      </p:sp>
      <p:sp>
        <p:nvSpPr>
          <p:cNvPr id="2" name="Title 1">
            <a:extLst>
              <a:ext uri="{FF2B5EF4-FFF2-40B4-BE49-F238E27FC236}">
                <a16:creationId xmlns:a16="http://schemas.microsoft.com/office/drawing/2014/main" id="{527D41E4-D293-AD45-830C-4BC541675B79}"/>
              </a:ext>
            </a:extLst>
          </p:cNvPr>
          <p:cNvSpPr>
            <a:spLocks noGrp="1"/>
          </p:cNvSpPr>
          <p:nvPr>
            <p:ph type="ctrTitle"/>
          </p:nvPr>
        </p:nvSpPr>
        <p:spPr>
          <a:xfrm>
            <a:off x="3045368" y="2043663"/>
            <a:ext cx="6105194" cy="2031055"/>
          </a:xfrm>
        </p:spPr>
        <p:txBody>
          <a:bodyPr>
            <a:normAutofit/>
          </a:bodyPr>
          <a:lstStyle/>
          <a:p>
            <a:r>
              <a:rPr lang="en-US" sz="5100" dirty="0">
                <a:solidFill>
                  <a:srgbClr val="FFFFFF"/>
                </a:solidFill>
              </a:rPr>
              <a:t>The fall and rise of Crypto Fraud</a:t>
            </a:r>
          </a:p>
        </p:txBody>
      </p:sp>
      <p:pic>
        <p:nvPicPr>
          <p:cNvPr id="4" name="Picture 3">
            <a:extLst>
              <a:ext uri="{FF2B5EF4-FFF2-40B4-BE49-F238E27FC236}">
                <a16:creationId xmlns:a16="http://schemas.microsoft.com/office/drawing/2014/main" id="{32230E10-25FE-C442-BBA8-E54CE1B9BB89}"/>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63519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1F87-1BBE-C64C-AAF2-F82AEB2CF47C}"/>
              </a:ext>
            </a:extLst>
          </p:cNvPr>
          <p:cNvSpPr>
            <a:spLocks noGrp="1"/>
          </p:cNvSpPr>
          <p:nvPr>
            <p:ph type="title"/>
          </p:nvPr>
        </p:nvSpPr>
        <p:spPr>
          <a:xfrm>
            <a:off x="762001" y="803325"/>
            <a:ext cx="5314536" cy="1325563"/>
          </a:xfrm>
        </p:spPr>
        <p:txBody>
          <a:bodyPr>
            <a:normAutofit/>
          </a:bodyPr>
          <a:lstStyle/>
          <a:p>
            <a:r>
              <a:rPr lang="en-US" dirty="0"/>
              <a:t>Bitcoin loses favour</a:t>
            </a:r>
          </a:p>
        </p:txBody>
      </p:sp>
      <p:sp>
        <p:nvSpPr>
          <p:cNvPr id="10" name="Content Placeholder 9">
            <a:extLst>
              <a:ext uri="{FF2B5EF4-FFF2-40B4-BE49-F238E27FC236}">
                <a16:creationId xmlns:a16="http://schemas.microsoft.com/office/drawing/2014/main" id="{383841F7-2678-4486-B1D5-D5E9B4DCF0B6}"/>
              </a:ext>
            </a:extLst>
          </p:cNvPr>
          <p:cNvSpPr>
            <a:spLocks noGrp="1"/>
          </p:cNvSpPr>
          <p:nvPr>
            <p:ph idx="1"/>
          </p:nvPr>
        </p:nvSpPr>
        <p:spPr>
          <a:xfrm>
            <a:off x="570614" y="2300283"/>
            <a:ext cx="6340549" cy="4036722"/>
          </a:xfrm>
        </p:spPr>
        <p:txBody>
          <a:bodyPr anchor="t">
            <a:normAutofit/>
          </a:bodyPr>
          <a:lstStyle/>
          <a:p>
            <a:r>
              <a:rPr lang="en-US" sz="2400" dirty="0"/>
              <a:t>Price drops dramatically</a:t>
            </a:r>
            <a:br>
              <a:rPr lang="en-US" sz="2400" dirty="0"/>
            </a:br>
            <a:endParaRPr lang="en-US" sz="2400" dirty="0"/>
          </a:p>
          <a:p>
            <a:r>
              <a:rPr lang="en-US" sz="2400" dirty="0"/>
              <a:t>Inherent difficulty for victims to deal in bitcoin</a:t>
            </a:r>
            <a:br>
              <a:rPr lang="en-US" sz="2400" dirty="0"/>
            </a:br>
            <a:endParaRPr lang="en-US" sz="2400" dirty="0"/>
          </a:p>
          <a:p>
            <a:r>
              <a:rPr lang="en-US" sz="2400" dirty="0"/>
              <a:t>Ransom not realistic to many victims</a:t>
            </a:r>
            <a:br>
              <a:rPr lang="en-US" sz="2400" dirty="0"/>
            </a:br>
            <a:endParaRPr lang="en-US" sz="2400" dirty="0"/>
          </a:p>
          <a:p>
            <a:r>
              <a:rPr lang="en-US" sz="2400" dirty="0"/>
              <a:t>Bitcoin wallets become monitored</a:t>
            </a:r>
            <a:br>
              <a:rPr lang="en-US" sz="2400" dirty="0"/>
            </a:br>
            <a:endParaRPr lang="en-US" sz="2400" dirty="0"/>
          </a:p>
          <a:p>
            <a:r>
              <a:rPr lang="en-US" sz="2400" dirty="0"/>
              <a:t>No longer seen as </a:t>
            </a:r>
            <a:r>
              <a:rPr lang="en-US" sz="2400" b="1" dirty="0"/>
              <a:t>private</a:t>
            </a:r>
          </a:p>
          <a:p>
            <a:endParaRPr lang="en-US" sz="1800" dirty="0"/>
          </a:p>
          <a:p>
            <a:endParaRPr lang="en-US" sz="1800" dirty="0"/>
          </a:p>
        </p:txBody>
      </p:sp>
      <p:sp>
        <p:nvSpPr>
          <p:cNvPr id="18" name="Freeform: Shape 17">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61050EDE-B788-084B-8029-3D46E6B8DAB1}"/>
              </a:ext>
            </a:extLst>
          </p:cNvPr>
          <p:cNvPicPr>
            <a:picLocks noChangeAspect="1"/>
          </p:cNvPicPr>
          <p:nvPr/>
        </p:nvPicPr>
        <p:blipFill rotWithShape="1">
          <a:blip r:embed="rId3"/>
          <a:srcRect r="3" b="1731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75640537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3B87E8-9881-7E4E-9509-062DDC04E70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Increase in crypto adaption globally</a:t>
            </a:r>
          </a:p>
        </p:txBody>
      </p:sp>
      <p:graphicFrame>
        <p:nvGraphicFramePr>
          <p:cNvPr id="5" name="Content Placeholder 2">
            <a:extLst>
              <a:ext uri="{FF2B5EF4-FFF2-40B4-BE49-F238E27FC236}">
                <a16:creationId xmlns:a16="http://schemas.microsoft.com/office/drawing/2014/main" id="{DB93A232-9016-46CE-8FED-9FA64EC35EAF}"/>
              </a:ext>
            </a:extLst>
          </p:cNvPr>
          <p:cNvGraphicFramePr>
            <a:graphicFrameLocks noGrp="1"/>
          </p:cNvGraphicFramePr>
          <p:nvPr>
            <p:ph idx="1"/>
            <p:extLst>
              <p:ext uri="{D42A27DB-BD31-4B8C-83A1-F6EECF244321}">
                <p14:modId xmlns:p14="http://schemas.microsoft.com/office/powerpoint/2010/main" val="3226506945"/>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2607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39A1F4-54F8-974E-BD66-EBD3402BA46D}"/>
              </a:ext>
            </a:extLst>
          </p:cNvPr>
          <p:cNvPicPr>
            <a:picLocks noChangeAspect="1"/>
          </p:cNvPicPr>
          <p:nvPr/>
        </p:nvPicPr>
        <p:blipFill>
          <a:blip r:embed="rId3"/>
          <a:stretch>
            <a:fillRect/>
          </a:stretch>
        </p:blipFill>
        <p:spPr>
          <a:xfrm>
            <a:off x="2616279" y="0"/>
            <a:ext cx="9575721" cy="4910998"/>
          </a:xfrm>
          <a:prstGeom prst="rect">
            <a:avLst/>
          </a:prstGeom>
        </p:spPr>
      </p:pic>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3B87E8-9881-7E4E-9509-062DDC04E70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Increase in crypto adaption globally</a:t>
            </a:r>
          </a:p>
        </p:txBody>
      </p:sp>
    </p:spTree>
    <p:extLst>
      <p:ext uri="{BB962C8B-B14F-4D97-AF65-F5344CB8AC3E}">
        <p14:creationId xmlns:p14="http://schemas.microsoft.com/office/powerpoint/2010/main" val="214816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DB5E01-E775-F347-A5B3-BCB30052324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The rise of Crypto Jacking</a:t>
            </a:r>
          </a:p>
        </p:txBody>
      </p:sp>
      <p:graphicFrame>
        <p:nvGraphicFramePr>
          <p:cNvPr id="5" name="Content Placeholder 2">
            <a:extLst>
              <a:ext uri="{FF2B5EF4-FFF2-40B4-BE49-F238E27FC236}">
                <a16:creationId xmlns:a16="http://schemas.microsoft.com/office/drawing/2014/main" id="{0F8D3897-AE02-4F6A-9283-B05E48735CBA}"/>
              </a:ext>
            </a:extLst>
          </p:cNvPr>
          <p:cNvGraphicFramePr>
            <a:graphicFrameLocks noGrp="1"/>
          </p:cNvGraphicFramePr>
          <p:nvPr>
            <p:ph idx="1"/>
            <p:extLst>
              <p:ext uri="{D42A27DB-BD31-4B8C-83A1-F6EECF244321}">
                <p14:modId xmlns:p14="http://schemas.microsoft.com/office/powerpoint/2010/main" val="4258367474"/>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22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B94DD3-C161-C24B-8B47-AC6B9FCB0824}"/>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Why we can’t have nice things</a:t>
            </a:r>
          </a:p>
        </p:txBody>
      </p:sp>
      <p:pic>
        <p:nvPicPr>
          <p:cNvPr id="7" name="Content Placeholder 3">
            <a:extLst>
              <a:ext uri="{FF2B5EF4-FFF2-40B4-BE49-F238E27FC236}">
                <a16:creationId xmlns:a16="http://schemas.microsoft.com/office/drawing/2014/main" id="{719497EB-D11A-8441-9586-B7D651A7F24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593806" y="1373319"/>
            <a:ext cx="8598194" cy="3783905"/>
          </a:xfrm>
          <a:prstGeom prst="rect">
            <a:avLst/>
          </a:prstGeom>
        </p:spPr>
      </p:pic>
    </p:spTree>
    <p:extLst>
      <p:ext uri="{BB962C8B-B14F-4D97-AF65-F5344CB8AC3E}">
        <p14:creationId xmlns:p14="http://schemas.microsoft.com/office/powerpoint/2010/main" val="3774114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ED7EB4-2CD1-CB47-AFD3-2986CAC02290}"/>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err="1">
                <a:solidFill>
                  <a:srgbClr val="FFFFFF"/>
                </a:solidFill>
              </a:rPr>
              <a:t>Coinhive</a:t>
            </a:r>
            <a:r>
              <a:rPr lang="en-US" sz="2600" dirty="0">
                <a:solidFill>
                  <a:srgbClr val="FFFFFF"/>
                </a:solidFill>
              </a:rPr>
              <a:t>: evolution of identification</a:t>
            </a:r>
          </a:p>
        </p:txBody>
      </p:sp>
      <p:graphicFrame>
        <p:nvGraphicFramePr>
          <p:cNvPr id="12" name="Content Placeholder 2">
            <a:extLst>
              <a:ext uri="{FF2B5EF4-FFF2-40B4-BE49-F238E27FC236}">
                <a16:creationId xmlns:a16="http://schemas.microsoft.com/office/drawing/2014/main" id="{71856467-EEC0-454D-9993-EA4C54AD173B}"/>
              </a:ext>
            </a:extLst>
          </p:cNvPr>
          <p:cNvGraphicFramePr>
            <a:graphicFrameLocks noGrp="1"/>
          </p:cNvGraphicFramePr>
          <p:nvPr>
            <p:ph idx="1"/>
            <p:extLst>
              <p:ext uri="{D42A27DB-BD31-4B8C-83A1-F6EECF244321}">
                <p14:modId xmlns:p14="http://schemas.microsoft.com/office/powerpoint/2010/main" val="1392154714"/>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5997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ED7EB4-2CD1-CB47-AFD3-2986CAC02290}"/>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How bad can it be?</a:t>
            </a:r>
          </a:p>
        </p:txBody>
      </p:sp>
      <p:pic>
        <p:nvPicPr>
          <p:cNvPr id="6" name="Picture 5" descr="A close up of a logo&#13;&#10;&#13;&#10;Description automatically generated">
            <a:extLst>
              <a:ext uri="{FF2B5EF4-FFF2-40B4-BE49-F238E27FC236}">
                <a16:creationId xmlns:a16="http://schemas.microsoft.com/office/drawing/2014/main" id="{B0165834-70F4-6843-90C0-7F0D1643D26B}"/>
              </a:ext>
            </a:extLst>
          </p:cNvPr>
          <p:cNvPicPr>
            <a:picLocks noChangeAspect="1"/>
          </p:cNvPicPr>
          <p:nvPr/>
        </p:nvPicPr>
        <p:blipFill>
          <a:blip r:embed="rId3"/>
          <a:stretch>
            <a:fillRect/>
          </a:stretch>
        </p:blipFill>
        <p:spPr>
          <a:xfrm>
            <a:off x="4238323" y="340518"/>
            <a:ext cx="5406993" cy="6176963"/>
          </a:xfrm>
          <a:prstGeom prst="rect">
            <a:avLst/>
          </a:prstGeom>
        </p:spPr>
      </p:pic>
    </p:spTree>
    <p:extLst>
      <p:ext uri="{BB962C8B-B14F-4D97-AF65-F5344CB8AC3E}">
        <p14:creationId xmlns:p14="http://schemas.microsoft.com/office/powerpoint/2010/main" val="64171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ED7EB4-2CD1-CB47-AFD3-2986CAC02290}"/>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Oh… ok</a:t>
            </a:r>
          </a:p>
        </p:txBody>
      </p:sp>
      <p:pic>
        <p:nvPicPr>
          <p:cNvPr id="6" name="Picture 5" descr="A close up of a logo&#13;&#10;&#13;&#10;Description automatically generated">
            <a:extLst>
              <a:ext uri="{FF2B5EF4-FFF2-40B4-BE49-F238E27FC236}">
                <a16:creationId xmlns:a16="http://schemas.microsoft.com/office/drawing/2014/main" id="{EAF8589C-7B1E-264E-951A-A065455184DE}"/>
              </a:ext>
            </a:extLst>
          </p:cNvPr>
          <p:cNvPicPr>
            <a:picLocks noChangeAspect="1"/>
          </p:cNvPicPr>
          <p:nvPr/>
        </p:nvPicPr>
        <p:blipFill>
          <a:blip r:embed="rId3"/>
          <a:stretch>
            <a:fillRect/>
          </a:stretch>
        </p:blipFill>
        <p:spPr>
          <a:xfrm>
            <a:off x="4146770" y="314221"/>
            <a:ext cx="6048789" cy="6229557"/>
          </a:xfrm>
          <a:prstGeom prst="rect">
            <a:avLst/>
          </a:prstGeom>
        </p:spPr>
      </p:pic>
    </p:spTree>
    <p:extLst>
      <p:ext uri="{BB962C8B-B14F-4D97-AF65-F5344CB8AC3E}">
        <p14:creationId xmlns:p14="http://schemas.microsoft.com/office/powerpoint/2010/main" val="179424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410CD1-E6D5-6144-8564-4C46C2923D3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Browser Based Attacks: Further Evolution</a:t>
            </a:r>
          </a:p>
        </p:txBody>
      </p:sp>
      <p:graphicFrame>
        <p:nvGraphicFramePr>
          <p:cNvPr id="13" name="Content Placeholder 2">
            <a:extLst>
              <a:ext uri="{FF2B5EF4-FFF2-40B4-BE49-F238E27FC236}">
                <a16:creationId xmlns:a16="http://schemas.microsoft.com/office/drawing/2014/main" id="{988B3326-F23B-4180-97BA-7CCFAEBAD605}"/>
              </a:ext>
            </a:extLst>
          </p:cNvPr>
          <p:cNvGraphicFramePr>
            <a:graphicFrameLocks noGrp="1"/>
          </p:cNvGraphicFramePr>
          <p:nvPr>
            <p:ph idx="1"/>
            <p:extLst>
              <p:ext uri="{D42A27DB-BD31-4B8C-83A1-F6EECF244321}">
                <p14:modId xmlns:p14="http://schemas.microsoft.com/office/powerpoint/2010/main" val="1818728406"/>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144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C3A94B-C2E9-7A45-9C91-0A9DA2E3DD2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Download based attacks</a:t>
            </a:r>
          </a:p>
        </p:txBody>
      </p:sp>
      <p:graphicFrame>
        <p:nvGraphicFramePr>
          <p:cNvPr id="14" name="Content Placeholder 2">
            <a:extLst>
              <a:ext uri="{FF2B5EF4-FFF2-40B4-BE49-F238E27FC236}">
                <a16:creationId xmlns:a16="http://schemas.microsoft.com/office/drawing/2014/main" id="{F4D81A78-6BD5-0144-A182-F4893DDEEAE3}"/>
              </a:ext>
            </a:extLst>
          </p:cNvPr>
          <p:cNvGraphicFramePr>
            <a:graphicFrameLocks/>
          </p:cNvGraphicFramePr>
          <p:nvPr>
            <p:extLst>
              <p:ext uri="{D42A27DB-BD31-4B8C-83A1-F6EECF244321}">
                <p14:modId xmlns:p14="http://schemas.microsoft.com/office/powerpoint/2010/main" val="669358063"/>
              </p:ext>
            </p:extLst>
          </p:nvPr>
        </p:nvGraphicFramePr>
        <p:xfrm>
          <a:off x="3806456" y="470923"/>
          <a:ext cx="7901448" cy="5951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889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9965D0-5EC8-354D-B452-75D132C7A817}"/>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Who is Jack?</a:t>
            </a:r>
          </a:p>
        </p:txBody>
      </p:sp>
      <p:graphicFrame>
        <p:nvGraphicFramePr>
          <p:cNvPr id="5" name="Content Placeholder 2">
            <a:extLst>
              <a:ext uri="{FF2B5EF4-FFF2-40B4-BE49-F238E27FC236}">
                <a16:creationId xmlns:a16="http://schemas.microsoft.com/office/drawing/2014/main" id="{CE9485D6-B2F4-492C-B19B-557EAE2A24D4}"/>
              </a:ext>
            </a:extLst>
          </p:cNvPr>
          <p:cNvGraphicFramePr>
            <a:graphicFrameLocks noGrp="1"/>
          </p:cNvGraphicFramePr>
          <p:nvPr>
            <p:ph idx="1"/>
            <p:extLst>
              <p:ext uri="{D42A27DB-BD31-4B8C-83A1-F6EECF244321}">
                <p14:modId xmlns:p14="http://schemas.microsoft.com/office/powerpoint/2010/main" val="1129210731"/>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0374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64CA25-C95C-5F43-97C2-766DFFF7D695}"/>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Targets</a:t>
            </a:r>
          </a:p>
        </p:txBody>
      </p:sp>
      <p:graphicFrame>
        <p:nvGraphicFramePr>
          <p:cNvPr id="5" name="Content Placeholder 2">
            <a:extLst>
              <a:ext uri="{FF2B5EF4-FFF2-40B4-BE49-F238E27FC236}">
                <a16:creationId xmlns:a16="http://schemas.microsoft.com/office/drawing/2014/main" id="{90E2238E-A7E6-4950-9383-2122C31D077F}"/>
              </a:ext>
            </a:extLst>
          </p:cNvPr>
          <p:cNvGraphicFramePr>
            <a:graphicFrameLocks noGrp="1"/>
          </p:cNvGraphicFramePr>
          <p:nvPr>
            <p:ph idx="1"/>
            <p:extLst>
              <p:ext uri="{D42A27DB-BD31-4B8C-83A1-F6EECF244321}">
                <p14:modId xmlns:p14="http://schemas.microsoft.com/office/powerpoint/2010/main" val="2943195796"/>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183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410CD1-E6D5-6144-8564-4C46C2923D3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Download Attacks</a:t>
            </a:r>
            <a:r>
              <a:rPr lang="en-US" sz="2600">
                <a:solidFill>
                  <a:srgbClr val="FFFFFF"/>
                </a:solidFill>
              </a:rPr>
              <a:t>: Rocke</a:t>
            </a:r>
            <a:endParaRPr lang="en-US" sz="2600" dirty="0">
              <a:solidFill>
                <a:srgbClr val="FFFFFF"/>
              </a:solidFill>
            </a:endParaRPr>
          </a:p>
        </p:txBody>
      </p:sp>
      <p:graphicFrame>
        <p:nvGraphicFramePr>
          <p:cNvPr id="13" name="Content Placeholder 2">
            <a:extLst>
              <a:ext uri="{FF2B5EF4-FFF2-40B4-BE49-F238E27FC236}">
                <a16:creationId xmlns:a16="http://schemas.microsoft.com/office/drawing/2014/main" id="{988B3326-F23B-4180-97BA-7CCFAEBAD605}"/>
              </a:ext>
            </a:extLst>
          </p:cNvPr>
          <p:cNvGraphicFramePr>
            <a:graphicFrameLocks noGrp="1"/>
          </p:cNvGraphicFramePr>
          <p:nvPr>
            <p:ph idx="1"/>
            <p:extLst>
              <p:ext uri="{D42A27DB-BD31-4B8C-83A1-F6EECF244321}">
                <p14:modId xmlns:p14="http://schemas.microsoft.com/office/powerpoint/2010/main" val="3740164856"/>
              </p:ext>
            </p:extLst>
          </p:nvPr>
        </p:nvGraphicFramePr>
        <p:xfrm>
          <a:off x="3467100" y="838200"/>
          <a:ext cx="7886700" cy="4853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5418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0F7BFD-9650-8A40-8FD9-FC03A421086C}"/>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Wallet Thefts	</a:t>
            </a:r>
          </a:p>
        </p:txBody>
      </p:sp>
      <p:graphicFrame>
        <p:nvGraphicFramePr>
          <p:cNvPr id="5" name="Content Placeholder 2">
            <a:extLst>
              <a:ext uri="{FF2B5EF4-FFF2-40B4-BE49-F238E27FC236}">
                <a16:creationId xmlns:a16="http://schemas.microsoft.com/office/drawing/2014/main" id="{9D17E301-788F-406D-945D-E71E3752BDC0}"/>
              </a:ext>
            </a:extLst>
          </p:cNvPr>
          <p:cNvGraphicFramePr>
            <a:graphicFrameLocks noGrp="1"/>
          </p:cNvGraphicFramePr>
          <p:nvPr>
            <p:ph idx="1"/>
            <p:extLst>
              <p:ext uri="{D42A27DB-BD31-4B8C-83A1-F6EECF244321}">
                <p14:modId xmlns:p14="http://schemas.microsoft.com/office/powerpoint/2010/main" val="2735180116"/>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6648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BC380-5BB6-794F-9D15-E58FFA1F3F6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Resurgence of the Infostealer</a:t>
            </a:r>
          </a:p>
        </p:txBody>
      </p:sp>
      <p:graphicFrame>
        <p:nvGraphicFramePr>
          <p:cNvPr id="5" name="Content Placeholder 2">
            <a:extLst>
              <a:ext uri="{FF2B5EF4-FFF2-40B4-BE49-F238E27FC236}">
                <a16:creationId xmlns:a16="http://schemas.microsoft.com/office/drawing/2014/main" id="{25301FF0-519E-428B-837A-369439233A4B}"/>
              </a:ext>
            </a:extLst>
          </p:cNvPr>
          <p:cNvGraphicFramePr>
            <a:graphicFrameLocks noGrp="1"/>
          </p:cNvGraphicFramePr>
          <p:nvPr>
            <p:ph idx="1"/>
            <p:extLst>
              <p:ext uri="{D42A27DB-BD31-4B8C-83A1-F6EECF244321}">
                <p14:modId xmlns:p14="http://schemas.microsoft.com/office/powerpoint/2010/main" val="2261190543"/>
              </p:ext>
            </p:extLst>
          </p:nvPr>
        </p:nvGraphicFramePr>
        <p:xfrm>
          <a:off x="3581400" y="1166648"/>
          <a:ext cx="8610600" cy="5691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0905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BC380-5BB6-794F-9D15-E58FFA1F3F6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Vidar: crime-as-a-service</a:t>
            </a:r>
            <a:endParaRPr lang="en-US" sz="2600" kern="1200" dirty="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25301FF0-519E-428B-837A-369439233A4B}"/>
              </a:ext>
            </a:extLst>
          </p:cNvPr>
          <p:cNvGraphicFramePr>
            <a:graphicFrameLocks noGrp="1"/>
          </p:cNvGraphicFramePr>
          <p:nvPr>
            <p:ph idx="1"/>
            <p:extLst>
              <p:ext uri="{D42A27DB-BD31-4B8C-83A1-F6EECF244321}">
                <p14:modId xmlns:p14="http://schemas.microsoft.com/office/powerpoint/2010/main" val="1118005086"/>
              </p:ext>
            </p:extLst>
          </p:nvPr>
        </p:nvGraphicFramePr>
        <p:xfrm>
          <a:off x="3593806" y="1074903"/>
          <a:ext cx="7958114" cy="4454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6155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8BAF05-96F2-F24B-A607-98E1416473B1}"/>
              </a:ext>
            </a:extLst>
          </p:cNvPr>
          <p:cNvPicPr>
            <a:picLocks noChangeAspect="1"/>
          </p:cNvPicPr>
          <p:nvPr/>
        </p:nvPicPr>
        <p:blipFill>
          <a:blip r:embed="rId3"/>
          <a:stretch>
            <a:fillRect/>
          </a:stretch>
        </p:blipFill>
        <p:spPr>
          <a:xfrm>
            <a:off x="2949575" y="0"/>
            <a:ext cx="9242425" cy="5207000"/>
          </a:xfrm>
          <a:prstGeom prst="rect">
            <a:avLst/>
          </a:prstGeom>
        </p:spPr>
      </p:pic>
      <p:sp>
        <p:nvSpPr>
          <p:cNvPr id="18" name="Rectangle 17">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410CD1-E6D5-6144-8564-4C46C2923D3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Wallet Attacks: Vidar</a:t>
            </a:r>
          </a:p>
        </p:txBody>
      </p:sp>
    </p:spTree>
    <p:extLst>
      <p:ext uri="{BB962C8B-B14F-4D97-AF65-F5344CB8AC3E}">
        <p14:creationId xmlns:p14="http://schemas.microsoft.com/office/powerpoint/2010/main" val="186013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410CD1-E6D5-6144-8564-4C46C2923D3F}"/>
              </a:ext>
            </a:extLst>
          </p:cNvPr>
          <p:cNvSpPr>
            <a:spLocks noGrp="1"/>
          </p:cNvSpPr>
          <p:nvPr>
            <p:ph type="title"/>
          </p:nvPr>
        </p:nvSpPr>
        <p:spPr>
          <a:xfrm>
            <a:off x="838199" y="2057400"/>
            <a:ext cx="2859157" cy="2733261"/>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chemeClr val="bg1"/>
                </a:solidFill>
              </a:rPr>
              <a:t>Hybrid Attack: </a:t>
            </a:r>
            <a:r>
              <a:rPr lang="en-GB" sz="2800" dirty="0" err="1">
                <a:solidFill>
                  <a:schemeClr val="bg1"/>
                </a:solidFill>
              </a:rPr>
              <a:t>CookieMiner</a:t>
            </a:r>
            <a:endParaRPr lang="en-US" sz="2600" dirty="0">
              <a:solidFill>
                <a:schemeClr val="bg1"/>
              </a:solidFill>
            </a:endParaRPr>
          </a:p>
        </p:txBody>
      </p:sp>
      <p:graphicFrame>
        <p:nvGraphicFramePr>
          <p:cNvPr id="5" name="Content Placeholder 2">
            <a:extLst>
              <a:ext uri="{FF2B5EF4-FFF2-40B4-BE49-F238E27FC236}">
                <a16:creationId xmlns:a16="http://schemas.microsoft.com/office/drawing/2014/main" id="{85E73403-8692-5440-B91A-822C4FAEC8B9}"/>
              </a:ext>
            </a:extLst>
          </p:cNvPr>
          <p:cNvGraphicFramePr>
            <a:graphicFrameLocks noGrp="1"/>
          </p:cNvGraphicFramePr>
          <p:nvPr>
            <p:ph idx="1"/>
            <p:extLst>
              <p:ext uri="{D42A27DB-BD31-4B8C-83A1-F6EECF244321}">
                <p14:modId xmlns:p14="http://schemas.microsoft.com/office/powerpoint/2010/main" val="406775785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4878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1A99B4-FBE3-6E44-BE4B-52DC8D46E9B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When wallet-theft hits the jackpot</a:t>
            </a:r>
          </a:p>
        </p:txBody>
      </p:sp>
      <p:graphicFrame>
        <p:nvGraphicFramePr>
          <p:cNvPr id="5" name="Content Placeholder 2">
            <a:extLst>
              <a:ext uri="{FF2B5EF4-FFF2-40B4-BE49-F238E27FC236}">
                <a16:creationId xmlns:a16="http://schemas.microsoft.com/office/drawing/2014/main" id="{DC2003FB-8B4F-449D-AFD7-755B0515FA07}"/>
              </a:ext>
            </a:extLst>
          </p:cNvPr>
          <p:cNvGraphicFramePr>
            <a:graphicFrameLocks noGrp="1"/>
          </p:cNvGraphicFramePr>
          <p:nvPr>
            <p:ph idx="1"/>
            <p:extLst>
              <p:ext uri="{D42A27DB-BD31-4B8C-83A1-F6EECF244321}">
                <p14:modId xmlns:p14="http://schemas.microsoft.com/office/powerpoint/2010/main" val="202709510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0621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1A99B4-FBE3-6E44-BE4B-52DC8D46E9B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APT?</a:t>
            </a:r>
          </a:p>
        </p:txBody>
      </p:sp>
      <p:graphicFrame>
        <p:nvGraphicFramePr>
          <p:cNvPr id="5" name="Content Placeholder 2">
            <a:extLst>
              <a:ext uri="{FF2B5EF4-FFF2-40B4-BE49-F238E27FC236}">
                <a16:creationId xmlns:a16="http://schemas.microsoft.com/office/drawing/2014/main" id="{DC2003FB-8B4F-449D-AFD7-755B0515FA07}"/>
              </a:ext>
            </a:extLst>
          </p:cNvPr>
          <p:cNvGraphicFramePr>
            <a:graphicFrameLocks noGrp="1"/>
          </p:cNvGraphicFramePr>
          <p:nvPr>
            <p:ph idx="1"/>
            <p:extLst>
              <p:ext uri="{D42A27DB-BD31-4B8C-83A1-F6EECF244321}">
                <p14:modId xmlns:p14="http://schemas.microsoft.com/office/powerpoint/2010/main" val="197501839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6859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84DCC9-0C61-5F4E-A124-FD04147792F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Evolution of Wallet Thefts</a:t>
            </a:r>
          </a:p>
        </p:txBody>
      </p:sp>
      <p:graphicFrame>
        <p:nvGraphicFramePr>
          <p:cNvPr id="5" name="Content Placeholder 2">
            <a:extLst>
              <a:ext uri="{FF2B5EF4-FFF2-40B4-BE49-F238E27FC236}">
                <a16:creationId xmlns:a16="http://schemas.microsoft.com/office/drawing/2014/main" id="{853AF066-2F7C-4BF7-9E8D-841180AF4218}"/>
              </a:ext>
            </a:extLst>
          </p:cNvPr>
          <p:cNvGraphicFramePr>
            <a:graphicFrameLocks noGrp="1"/>
          </p:cNvGraphicFramePr>
          <p:nvPr>
            <p:ph idx="1"/>
            <p:extLst>
              <p:ext uri="{D42A27DB-BD31-4B8C-83A1-F6EECF244321}">
                <p14:modId xmlns:p14="http://schemas.microsoft.com/office/powerpoint/2010/main" val="1210096829"/>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2684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3464F4-BC6E-F64B-8E6E-7F57A7DEE695}"/>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Agenda</a:t>
            </a:r>
          </a:p>
        </p:txBody>
      </p:sp>
      <p:graphicFrame>
        <p:nvGraphicFramePr>
          <p:cNvPr id="5" name="Content Placeholder 2">
            <a:extLst>
              <a:ext uri="{FF2B5EF4-FFF2-40B4-BE49-F238E27FC236}">
                <a16:creationId xmlns:a16="http://schemas.microsoft.com/office/drawing/2014/main" id="{09637B81-3398-470F-BD04-7BDF44F85ADB}"/>
              </a:ext>
            </a:extLst>
          </p:cNvPr>
          <p:cNvGraphicFramePr>
            <a:graphicFrameLocks noGrp="1"/>
          </p:cNvGraphicFramePr>
          <p:nvPr>
            <p:ph idx="1"/>
            <p:extLst>
              <p:ext uri="{D42A27DB-BD31-4B8C-83A1-F6EECF244321}">
                <p14:modId xmlns:p14="http://schemas.microsoft.com/office/powerpoint/2010/main" val="2058508952"/>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407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F908F2-BC82-CF41-BB28-75E93725896B}"/>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Conclusion: What have we learned?</a:t>
            </a:r>
          </a:p>
        </p:txBody>
      </p:sp>
      <p:graphicFrame>
        <p:nvGraphicFramePr>
          <p:cNvPr id="5" name="Content Placeholder 2">
            <a:extLst>
              <a:ext uri="{FF2B5EF4-FFF2-40B4-BE49-F238E27FC236}">
                <a16:creationId xmlns:a16="http://schemas.microsoft.com/office/drawing/2014/main" id="{B3230B5A-5646-45D3-A198-F976A785BEA8}"/>
              </a:ext>
            </a:extLst>
          </p:cNvPr>
          <p:cNvGraphicFramePr>
            <a:graphicFrameLocks noGrp="1"/>
          </p:cNvGraphicFramePr>
          <p:nvPr>
            <p:ph idx="1"/>
            <p:extLst>
              <p:ext uri="{D42A27DB-BD31-4B8C-83A1-F6EECF244321}">
                <p14:modId xmlns:p14="http://schemas.microsoft.com/office/powerpoint/2010/main" val="79321180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966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F908F2-BC82-CF41-BB28-75E93725896B}"/>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Would you like to know more?</a:t>
            </a:r>
          </a:p>
        </p:txBody>
      </p:sp>
      <p:graphicFrame>
        <p:nvGraphicFramePr>
          <p:cNvPr id="5" name="Content Placeholder 2">
            <a:extLst>
              <a:ext uri="{FF2B5EF4-FFF2-40B4-BE49-F238E27FC236}">
                <a16:creationId xmlns:a16="http://schemas.microsoft.com/office/drawing/2014/main" id="{01E732B7-1785-4064-941F-C72B71EE3611}"/>
              </a:ext>
            </a:extLst>
          </p:cNvPr>
          <p:cNvGraphicFramePr>
            <a:graphicFrameLocks noGrp="1"/>
          </p:cNvGraphicFramePr>
          <p:nvPr>
            <p:ph idx="1"/>
            <p:extLst>
              <p:ext uri="{D42A27DB-BD31-4B8C-83A1-F6EECF244321}">
                <p14:modId xmlns:p14="http://schemas.microsoft.com/office/powerpoint/2010/main" val="1645498441"/>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75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CA6BB-FE16-3940-85BA-6810035F70EE}"/>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Any Questions?</a:t>
            </a:r>
          </a:p>
        </p:txBody>
      </p:sp>
    </p:spTree>
    <p:extLst>
      <p:ext uri="{BB962C8B-B14F-4D97-AF65-F5344CB8AC3E}">
        <p14:creationId xmlns:p14="http://schemas.microsoft.com/office/powerpoint/2010/main" val="410382256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89A7013-5C2C-2D43-9CF1-8A3911D0CFB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2D288A3-4CD3-234E-B653-FB2086AB4698}"/>
              </a:ext>
            </a:extLst>
          </p:cNvPr>
          <p:cNvPicPr>
            <a:picLocks noChangeAspect="1"/>
          </p:cNvPicPr>
          <p:nvPr/>
        </p:nvPicPr>
        <p:blipFill>
          <a:blip r:embed="rId3"/>
          <a:stretch>
            <a:fillRect/>
          </a:stretch>
        </p:blipFill>
        <p:spPr>
          <a:xfrm>
            <a:off x="1557527" y="-1044246"/>
            <a:ext cx="8680705" cy="10416846"/>
          </a:xfrm>
          <a:prstGeom prst="rect">
            <a:avLst/>
          </a:prstGeom>
        </p:spPr>
      </p:pic>
    </p:spTree>
    <p:extLst>
      <p:ext uri="{BB962C8B-B14F-4D97-AF65-F5344CB8AC3E}">
        <p14:creationId xmlns:p14="http://schemas.microsoft.com/office/powerpoint/2010/main" val="17751441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0DC966-7135-F24A-B828-7BAB46493ED2}"/>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What is Crypto Fraud?</a:t>
            </a:r>
          </a:p>
        </p:txBody>
      </p:sp>
      <p:graphicFrame>
        <p:nvGraphicFramePr>
          <p:cNvPr id="5" name="Content Placeholder 2">
            <a:extLst>
              <a:ext uri="{FF2B5EF4-FFF2-40B4-BE49-F238E27FC236}">
                <a16:creationId xmlns:a16="http://schemas.microsoft.com/office/drawing/2014/main" id="{A0BD8FB6-F40B-4163-99FA-F2EC8B7F2C38}"/>
              </a:ext>
            </a:extLst>
          </p:cNvPr>
          <p:cNvGraphicFramePr>
            <a:graphicFrameLocks noGrp="1"/>
          </p:cNvGraphicFramePr>
          <p:nvPr>
            <p:ph idx="1"/>
            <p:extLst>
              <p:ext uri="{D42A27DB-BD31-4B8C-83A1-F6EECF244321}">
                <p14:modId xmlns:p14="http://schemas.microsoft.com/office/powerpoint/2010/main" val="3935891604"/>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2664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1E4FF6-37ED-A843-A310-F3B7601BC738}"/>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400" dirty="0" err="1">
                <a:solidFill>
                  <a:srgbClr val="FFFFFF"/>
                </a:solidFill>
              </a:rPr>
              <a:t>Cryptojacking</a:t>
            </a:r>
            <a:endParaRPr lang="en-US" sz="2400" dirty="0">
              <a:solidFill>
                <a:srgbClr val="FFFFFF"/>
              </a:solidFill>
            </a:endParaRPr>
          </a:p>
        </p:txBody>
      </p:sp>
      <p:graphicFrame>
        <p:nvGraphicFramePr>
          <p:cNvPr id="5" name="Content Placeholder 2">
            <a:extLst>
              <a:ext uri="{FF2B5EF4-FFF2-40B4-BE49-F238E27FC236}">
                <a16:creationId xmlns:a16="http://schemas.microsoft.com/office/drawing/2014/main" id="{1A1A992A-FCB3-4CF5-A679-8763E3F7542F}"/>
              </a:ext>
            </a:extLst>
          </p:cNvPr>
          <p:cNvGraphicFramePr>
            <a:graphicFrameLocks noGrp="1"/>
          </p:cNvGraphicFramePr>
          <p:nvPr>
            <p:ph idx="1"/>
            <p:extLst>
              <p:ext uri="{D42A27DB-BD31-4B8C-83A1-F6EECF244321}">
                <p14:modId xmlns:p14="http://schemas.microsoft.com/office/powerpoint/2010/main" val="3656324970"/>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628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D89D04-9ED0-EE4C-B82E-FCFC9F8BD3C2}"/>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Wallet Theft</a:t>
            </a:r>
          </a:p>
        </p:txBody>
      </p:sp>
      <p:graphicFrame>
        <p:nvGraphicFramePr>
          <p:cNvPr id="9" name="Content Placeholder 2">
            <a:extLst>
              <a:ext uri="{FF2B5EF4-FFF2-40B4-BE49-F238E27FC236}">
                <a16:creationId xmlns:a16="http://schemas.microsoft.com/office/drawing/2014/main" id="{315049F1-0F55-3346-BDB9-ECD2635CD06B}"/>
              </a:ext>
            </a:extLst>
          </p:cNvPr>
          <p:cNvGraphicFramePr>
            <a:graphicFrameLocks noGrp="1"/>
          </p:cNvGraphicFramePr>
          <p:nvPr>
            <p:ph idx="1"/>
            <p:extLst>
              <p:ext uri="{D42A27DB-BD31-4B8C-83A1-F6EECF244321}">
                <p14:modId xmlns:p14="http://schemas.microsoft.com/office/powerpoint/2010/main" val="789165368"/>
              </p:ext>
            </p:extLst>
          </p:nvPr>
        </p:nvGraphicFramePr>
        <p:xfrm>
          <a:off x="3794050" y="1403498"/>
          <a:ext cx="8397949" cy="4497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05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41CCBB-420D-D44E-B52D-BF3F0A927682}"/>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Why did we see a rise in Crypto Fraud?</a:t>
            </a:r>
          </a:p>
        </p:txBody>
      </p:sp>
      <p:graphicFrame>
        <p:nvGraphicFramePr>
          <p:cNvPr id="13" name="Content Placeholder 2">
            <a:extLst>
              <a:ext uri="{FF2B5EF4-FFF2-40B4-BE49-F238E27FC236}">
                <a16:creationId xmlns:a16="http://schemas.microsoft.com/office/drawing/2014/main" id="{71DD71A3-2FB4-432E-B77C-8CAD79E70FD8}"/>
              </a:ext>
            </a:extLst>
          </p:cNvPr>
          <p:cNvGraphicFramePr>
            <a:graphicFrameLocks noGrp="1"/>
          </p:cNvGraphicFramePr>
          <p:nvPr>
            <p:ph idx="1"/>
            <p:extLst>
              <p:ext uri="{D42A27DB-BD31-4B8C-83A1-F6EECF244321}">
                <p14:modId xmlns:p14="http://schemas.microsoft.com/office/powerpoint/2010/main" val="95307706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618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F8E43-FD2F-374E-8B71-065E50CFD4A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Ransomware – the rise</a:t>
            </a:r>
          </a:p>
        </p:txBody>
      </p:sp>
      <p:pic>
        <p:nvPicPr>
          <p:cNvPr id="9" name="Content Placeholder 8">
            <a:extLst>
              <a:ext uri="{FF2B5EF4-FFF2-40B4-BE49-F238E27FC236}">
                <a16:creationId xmlns:a16="http://schemas.microsoft.com/office/drawing/2014/main" id="{DAFBD06B-3D04-AC4A-BD96-867D553B5046}"/>
              </a:ext>
            </a:extLst>
          </p:cNvPr>
          <p:cNvPicPr>
            <a:picLocks noGrp="1" noChangeAspect="1"/>
          </p:cNvPicPr>
          <p:nvPr>
            <p:ph idx="1"/>
          </p:nvPr>
        </p:nvPicPr>
        <p:blipFill>
          <a:blip r:embed="rId3"/>
          <a:stretch>
            <a:fillRect/>
          </a:stretch>
        </p:blipFill>
        <p:spPr>
          <a:xfrm>
            <a:off x="3826137" y="16236"/>
            <a:ext cx="6402384" cy="6841764"/>
          </a:xfrm>
        </p:spPr>
      </p:pic>
    </p:spTree>
    <p:extLst>
      <p:ext uri="{BB962C8B-B14F-4D97-AF65-F5344CB8AC3E}">
        <p14:creationId xmlns:p14="http://schemas.microsoft.com/office/powerpoint/2010/main" val="335347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F8E43-FD2F-374E-8B71-065E50CFD4A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Ransomware – the fall</a:t>
            </a:r>
          </a:p>
        </p:txBody>
      </p:sp>
      <p:pic>
        <p:nvPicPr>
          <p:cNvPr id="10" name="Content Placeholder 3">
            <a:extLst>
              <a:ext uri="{FF2B5EF4-FFF2-40B4-BE49-F238E27FC236}">
                <a16:creationId xmlns:a16="http://schemas.microsoft.com/office/drawing/2014/main" id="{9CC08E5C-148B-FE4F-82AF-3E8B6FD493B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959092" y="0"/>
            <a:ext cx="8232908" cy="6858000"/>
          </a:xfrm>
          <a:prstGeom prst="rect">
            <a:avLst/>
          </a:prstGeom>
        </p:spPr>
      </p:pic>
    </p:spTree>
    <p:extLst>
      <p:ext uri="{BB962C8B-B14F-4D97-AF65-F5344CB8AC3E}">
        <p14:creationId xmlns:p14="http://schemas.microsoft.com/office/powerpoint/2010/main" val="3418143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TotalTime>
  <Words>3111</Words>
  <Application>Microsoft Macintosh PowerPoint</Application>
  <PresentationFormat>Widescreen</PresentationFormat>
  <Paragraphs>434</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The fall and rise of Crypto Fraud</vt:lpstr>
      <vt:lpstr>Who is Jack?</vt:lpstr>
      <vt:lpstr>Agenda</vt:lpstr>
      <vt:lpstr>What is Crypto Fraud?</vt:lpstr>
      <vt:lpstr>Cryptojacking</vt:lpstr>
      <vt:lpstr>Wallet Theft</vt:lpstr>
      <vt:lpstr>Why did we see a rise in Crypto Fraud?</vt:lpstr>
      <vt:lpstr>Ransomware – the rise</vt:lpstr>
      <vt:lpstr>Ransomware – the fall</vt:lpstr>
      <vt:lpstr>Bitcoin loses favour</vt:lpstr>
      <vt:lpstr>Increase in crypto adaption globally</vt:lpstr>
      <vt:lpstr>Increase in crypto adaption globally</vt:lpstr>
      <vt:lpstr>The rise of Crypto Jacking</vt:lpstr>
      <vt:lpstr>Why we can’t have nice things</vt:lpstr>
      <vt:lpstr>Coinhive: evolution of identification</vt:lpstr>
      <vt:lpstr>How bad can it be?</vt:lpstr>
      <vt:lpstr>Oh… ok</vt:lpstr>
      <vt:lpstr>Browser Based Attacks: Further Evolution</vt:lpstr>
      <vt:lpstr>Download based attacks</vt:lpstr>
      <vt:lpstr>Targets</vt:lpstr>
      <vt:lpstr>Download Attacks: Rocke</vt:lpstr>
      <vt:lpstr>Wallet Thefts </vt:lpstr>
      <vt:lpstr>Resurgence of the Infostealer</vt:lpstr>
      <vt:lpstr>Vidar: crime-as-a-service</vt:lpstr>
      <vt:lpstr>Wallet Attacks: Vidar</vt:lpstr>
      <vt:lpstr>Hybrid Attack: CookieMiner</vt:lpstr>
      <vt:lpstr>When wallet-theft hits the jackpot</vt:lpstr>
      <vt:lpstr>APT?</vt:lpstr>
      <vt:lpstr>Evolution of Wallet Thefts</vt:lpstr>
      <vt:lpstr>Conclusion: What have we learned?</vt:lpstr>
      <vt:lpstr>Would you like to know more?</vt:lpstr>
      <vt:lpstr>Any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fall and rise of Crypto Fraud</dc:title>
  <dc:creator>Jack Baylor</dc:creator>
  <cp:lastModifiedBy>Jack Baylor</cp:lastModifiedBy>
  <cp:revision>10</cp:revision>
  <dcterms:created xsi:type="dcterms:W3CDTF">2019-02-12T17:20:08Z</dcterms:created>
  <dcterms:modified xsi:type="dcterms:W3CDTF">2019-02-12T19:02:40Z</dcterms:modified>
</cp:coreProperties>
</file>